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diagrams/quickStyle1.xml" ContentType="application/vnd.openxmlformats-officedocument.drawingml.diagramStyl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layout2.xml" ContentType="application/vnd.openxmlformats-officedocument.drawingml.diagramLayout+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5"/>
  </p:notesMasterIdLst>
  <p:sldIdLst>
    <p:sldId id="256" r:id="rId2"/>
    <p:sldId id="289" r:id="rId3"/>
    <p:sldId id="257" r:id="rId4"/>
    <p:sldId id="261" r:id="rId5"/>
    <p:sldId id="258" r:id="rId6"/>
    <p:sldId id="259" r:id="rId7"/>
    <p:sldId id="293" r:id="rId8"/>
    <p:sldId id="260" r:id="rId9"/>
    <p:sldId id="262" r:id="rId10"/>
    <p:sldId id="273" r:id="rId11"/>
    <p:sldId id="263" r:id="rId12"/>
    <p:sldId id="264" r:id="rId13"/>
    <p:sldId id="265" r:id="rId14"/>
    <p:sldId id="294" r:id="rId15"/>
    <p:sldId id="295" r:id="rId16"/>
    <p:sldId id="296" r:id="rId17"/>
    <p:sldId id="298" r:id="rId18"/>
    <p:sldId id="270" r:id="rId19"/>
    <p:sldId id="266" r:id="rId20"/>
    <p:sldId id="271" r:id="rId21"/>
    <p:sldId id="267" r:id="rId22"/>
    <p:sldId id="268" r:id="rId23"/>
    <p:sldId id="299" r:id="rId24"/>
    <p:sldId id="300" r:id="rId25"/>
    <p:sldId id="301" r:id="rId26"/>
    <p:sldId id="276" r:id="rId27"/>
    <p:sldId id="297" r:id="rId28"/>
    <p:sldId id="286" r:id="rId29"/>
    <p:sldId id="287" r:id="rId30"/>
    <p:sldId id="277" r:id="rId31"/>
    <p:sldId id="288" r:id="rId32"/>
    <p:sldId id="292" r:id="rId33"/>
    <p:sldId id="302" r:id="rId34"/>
  </p:sldIdLst>
  <p:sldSz cx="9144000" cy="6858000" type="screen4x3"/>
  <p:notesSz cx="6858000" cy="90805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4" autoAdjust="0"/>
    <p:restoredTop sz="66963" autoAdjust="0"/>
  </p:normalViewPr>
  <p:slideViewPr>
    <p:cSldViewPr>
      <p:cViewPr varScale="1">
        <p:scale>
          <a:sx n="49" d="100"/>
          <a:sy n="49" d="100"/>
        </p:scale>
        <p:origin x="-402" y="-90"/>
      </p:cViewPr>
      <p:guideLst>
        <p:guide orient="horz" pos="2160"/>
        <p:guide pos="2880"/>
      </p:guideLst>
    </p:cSldViewPr>
  </p:slideViewPr>
  <p:outlineViewPr>
    <p:cViewPr>
      <p:scale>
        <a:sx n="33" d="100"/>
        <a:sy n="33" d="100"/>
      </p:scale>
      <p:origin x="0" y="1036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DCB666-2623-4674-9A76-3C520DF3554B}" type="doc">
      <dgm:prSet loTypeId="urn:microsoft.com/office/officeart/2005/8/layout/equation1" loCatId="process" qsTypeId="urn:microsoft.com/office/officeart/2005/8/quickstyle/simple1#1" qsCatId="simple" csTypeId="urn:microsoft.com/office/officeart/2005/8/colors/accent1_5" csCatId="accent1" phldr="1"/>
      <dgm:spPr/>
    </dgm:pt>
    <dgm:pt modelId="{28D129D4-78EF-4A1C-87B7-850F67A36B03}">
      <dgm:prSet phldrT="[Text]"/>
      <dgm:spPr/>
      <dgm:t>
        <a:bodyPr/>
        <a:lstStyle/>
        <a:p>
          <a:r>
            <a:rPr lang="en-US" dirty="0" smtClean="0"/>
            <a:t>Base</a:t>
          </a:r>
          <a:endParaRPr lang="en-US" dirty="0"/>
        </a:p>
      </dgm:t>
    </dgm:pt>
    <dgm:pt modelId="{90B72ECC-7670-46C0-9280-D4D2AB4FF922}" type="parTrans" cxnId="{D8CE6286-2E50-471F-ADA2-554A587D62F3}">
      <dgm:prSet/>
      <dgm:spPr/>
      <dgm:t>
        <a:bodyPr/>
        <a:lstStyle/>
        <a:p>
          <a:endParaRPr lang="en-US"/>
        </a:p>
      </dgm:t>
    </dgm:pt>
    <dgm:pt modelId="{7FBF9F4E-4734-4956-A641-EB2881A0407C}" type="sibTrans" cxnId="{D8CE6286-2E50-471F-ADA2-554A587D62F3}">
      <dgm:prSet/>
      <dgm:spPr/>
      <dgm:t>
        <a:bodyPr/>
        <a:lstStyle/>
        <a:p>
          <a:endParaRPr lang="en-US"/>
        </a:p>
      </dgm:t>
    </dgm:pt>
    <dgm:pt modelId="{AABE4482-722E-4D83-A437-66336CED54E6}">
      <dgm:prSet phldrT="[Text]"/>
      <dgm:spPr/>
      <dgm:t>
        <a:bodyPr/>
        <a:lstStyle/>
        <a:p>
          <a:r>
            <a:rPr lang="en-US" dirty="0" smtClean="0"/>
            <a:t>Team-Based</a:t>
          </a:r>
          <a:endParaRPr lang="en-US" dirty="0"/>
        </a:p>
      </dgm:t>
    </dgm:pt>
    <dgm:pt modelId="{ADE22895-9280-4D21-AEFA-91F8791ED056}" type="parTrans" cxnId="{C2F06339-D179-420C-93E0-DAB6C7BB1E47}">
      <dgm:prSet/>
      <dgm:spPr/>
      <dgm:t>
        <a:bodyPr/>
        <a:lstStyle/>
        <a:p>
          <a:endParaRPr lang="en-US"/>
        </a:p>
      </dgm:t>
    </dgm:pt>
    <dgm:pt modelId="{4747C16F-25FA-40C3-9CDF-48B25871F495}" type="sibTrans" cxnId="{C2F06339-D179-420C-93E0-DAB6C7BB1E47}">
      <dgm:prSet/>
      <dgm:spPr/>
      <dgm:t>
        <a:bodyPr/>
        <a:lstStyle/>
        <a:p>
          <a:endParaRPr lang="en-US"/>
        </a:p>
      </dgm:t>
    </dgm:pt>
    <dgm:pt modelId="{D6E7FBB2-D528-4222-8170-B8C78533CAF7}">
      <dgm:prSet phldrT="[Text]"/>
      <dgm:spPr/>
      <dgm:t>
        <a:bodyPr/>
        <a:lstStyle/>
        <a:p>
          <a:r>
            <a:rPr lang="en-US" dirty="0" smtClean="0"/>
            <a:t>Total</a:t>
          </a:r>
          <a:endParaRPr lang="en-US" dirty="0"/>
        </a:p>
      </dgm:t>
    </dgm:pt>
    <dgm:pt modelId="{06ABEEFD-40EC-4655-87A6-FF594A4C06B3}" type="parTrans" cxnId="{3405D922-CCBA-40C9-898B-8F8AE4053419}">
      <dgm:prSet/>
      <dgm:spPr/>
      <dgm:t>
        <a:bodyPr/>
        <a:lstStyle/>
        <a:p>
          <a:endParaRPr lang="en-US"/>
        </a:p>
      </dgm:t>
    </dgm:pt>
    <dgm:pt modelId="{3951A5F6-84A0-4AE0-9487-4561D0EC4A6D}" type="sibTrans" cxnId="{3405D922-CCBA-40C9-898B-8F8AE4053419}">
      <dgm:prSet/>
      <dgm:spPr/>
      <dgm:t>
        <a:bodyPr/>
        <a:lstStyle/>
        <a:p>
          <a:endParaRPr lang="en-US"/>
        </a:p>
      </dgm:t>
    </dgm:pt>
    <dgm:pt modelId="{0476C386-5F6C-490B-978D-256CE08C72EC}">
      <dgm:prSet/>
      <dgm:spPr/>
      <dgm:t>
        <a:bodyPr/>
        <a:lstStyle/>
        <a:p>
          <a:r>
            <a:rPr lang="en-US" dirty="0" smtClean="0"/>
            <a:t>Incentive</a:t>
          </a:r>
          <a:endParaRPr lang="en-US" dirty="0"/>
        </a:p>
      </dgm:t>
    </dgm:pt>
    <dgm:pt modelId="{9A93B383-2332-4CC7-ABF4-B2E9038A75C9}" type="parTrans" cxnId="{3F3FAA80-9A54-4DCF-A414-1B2ADCFC6B99}">
      <dgm:prSet/>
      <dgm:spPr/>
      <dgm:t>
        <a:bodyPr/>
        <a:lstStyle/>
        <a:p>
          <a:endParaRPr lang="en-US"/>
        </a:p>
      </dgm:t>
    </dgm:pt>
    <dgm:pt modelId="{CC3C8B3D-25B6-4EB4-880E-5792C7AA68ED}" type="sibTrans" cxnId="{3F3FAA80-9A54-4DCF-A414-1B2ADCFC6B99}">
      <dgm:prSet/>
      <dgm:spPr/>
      <dgm:t>
        <a:bodyPr/>
        <a:lstStyle/>
        <a:p>
          <a:endParaRPr lang="en-US"/>
        </a:p>
      </dgm:t>
    </dgm:pt>
    <dgm:pt modelId="{AD0035ED-E417-47EA-8336-AE76C06D6848}" type="pres">
      <dgm:prSet presAssocID="{C1DCB666-2623-4674-9A76-3C520DF3554B}" presName="linearFlow" presStyleCnt="0">
        <dgm:presLayoutVars>
          <dgm:dir/>
          <dgm:resizeHandles val="exact"/>
        </dgm:presLayoutVars>
      </dgm:prSet>
      <dgm:spPr/>
    </dgm:pt>
    <dgm:pt modelId="{1CCA12C6-799E-4C51-B9BD-3BA6E7604BA4}" type="pres">
      <dgm:prSet presAssocID="{28D129D4-78EF-4A1C-87B7-850F67A36B03}" presName="node" presStyleLbl="node1" presStyleIdx="0" presStyleCnt="4">
        <dgm:presLayoutVars>
          <dgm:bulletEnabled val="1"/>
        </dgm:presLayoutVars>
      </dgm:prSet>
      <dgm:spPr/>
      <dgm:t>
        <a:bodyPr/>
        <a:lstStyle/>
        <a:p>
          <a:endParaRPr lang="en-US"/>
        </a:p>
      </dgm:t>
    </dgm:pt>
    <dgm:pt modelId="{533E55A5-919D-4FDB-A6C7-E7E3889D68BB}" type="pres">
      <dgm:prSet presAssocID="{7FBF9F4E-4734-4956-A641-EB2881A0407C}" presName="spacerL" presStyleCnt="0"/>
      <dgm:spPr/>
    </dgm:pt>
    <dgm:pt modelId="{120B7312-5FCA-4A6D-AA01-1CB6EE3064A6}" type="pres">
      <dgm:prSet presAssocID="{7FBF9F4E-4734-4956-A641-EB2881A0407C}" presName="sibTrans" presStyleLbl="sibTrans2D1" presStyleIdx="0" presStyleCnt="3"/>
      <dgm:spPr/>
      <dgm:t>
        <a:bodyPr/>
        <a:lstStyle/>
        <a:p>
          <a:endParaRPr lang="en-US"/>
        </a:p>
      </dgm:t>
    </dgm:pt>
    <dgm:pt modelId="{30E75FEB-0A0F-4120-B209-DE7EBE61601C}" type="pres">
      <dgm:prSet presAssocID="{7FBF9F4E-4734-4956-A641-EB2881A0407C}" presName="spacerR" presStyleCnt="0"/>
      <dgm:spPr/>
    </dgm:pt>
    <dgm:pt modelId="{95EC6201-2082-414F-BE98-D8E836E5ED1D}" type="pres">
      <dgm:prSet presAssocID="{0476C386-5F6C-490B-978D-256CE08C72EC}" presName="node" presStyleLbl="node1" presStyleIdx="1" presStyleCnt="4">
        <dgm:presLayoutVars>
          <dgm:bulletEnabled val="1"/>
        </dgm:presLayoutVars>
      </dgm:prSet>
      <dgm:spPr/>
      <dgm:t>
        <a:bodyPr/>
        <a:lstStyle/>
        <a:p>
          <a:endParaRPr lang="en-US"/>
        </a:p>
      </dgm:t>
    </dgm:pt>
    <dgm:pt modelId="{2B15E608-1ED7-4F8F-9597-3EF0E60FDCF2}" type="pres">
      <dgm:prSet presAssocID="{CC3C8B3D-25B6-4EB4-880E-5792C7AA68ED}" presName="spacerL" presStyleCnt="0"/>
      <dgm:spPr/>
    </dgm:pt>
    <dgm:pt modelId="{F0222389-BB5B-4804-8F6B-31BBE01BF90A}" type="pres">
      <dgm:prSet presAssocID="{CC3C8B3D-25B6-4EB4-880E-5792C7AA68ED}" presName="sibTrans" presStyleLbl="sibTrans2D1" presStyleIdx="1" presStyleCnt="3"/>
      <dgm:spPr/>
      <dgm:t>
        <a:bodyPr/>
        <a:lstStyle/>
        <a:p>
          <a:endParaRPr lang="en-US"/>
        </a:p>
      </dgm:t>
    </dgm:pt>
    <dgm:pt modelId="{98E254F7-0F5D-4DC5-A879-6031B9D523B5}" type="pres">
      <dgm:prSet presAssocID="{CC3C8B3D-25B6-4EB4-880E-5792C7AA68ED}" presName="spacerR" presStyleCnt="0"/>
      <dgm:spPr/>
    </dgm:pt>
    <dgm:pt modelId="{F2167739-3CB2-4127-AFAC-33A33EFA9AA8}" type="pres">
      <dgm:prSet presAssocID="{AABE4482-722E-4D83-A437-66336CED54E6}" presName="node" presStyleLbl="node1" presStyleIdx="2" presStyleCnt="4">
        <dgm:presLayoutVars>
          <dgm:bulletEnabled val="1"/>
        </dgm:presLayoutVars>
      </dgm:prSet>
      <dgm:spPr/>
      <dgm:t>
        <a:bodyPr/>
        <a:lstStyle/>
        <a:p>
          <a:endParaRPr lang="en-US"/>
        </a:p>
      </dgm:t>
    </dgm:pt>
    <dgm:pt modelId="{76F9E93B-2369-43F0-BEAA-2F578960FB63}" type="pres">
      <dgm:prSet presAssocID="{4747C16F-25FA-40C3-9CDF-48B25871F495}" presName="spacerL" presStyleCnt="0"/>
      <dgm:spPr/>
    </dgm:pt>
    <dgm:pt modelId="{65C2C1AB-CA57-4452-9DE2-B4B5D70FF0CF}" type="pres">
      <dgm:prSet presAssocID="{4747C16F-25FA-40C3-9CDF-48B25871F495}" presName="sibTrans" presStyleLbl="sibTrans2D1" presStyleIdx="2" presStyleCnt="3"/>
      <dgm:spPr/>
      <dgm:t>
        <a:bodyPr/>
        <a:lstStyle/>
        <a:p>
          <a:endParaRPr lang="en-US"/>
        </a:p>
      </dgm:t>
    </dgm:pt>
    <dgm:pt modelId="{C068B81C-E7BD-49EB-8BBC-182D0157864B}" type="pres">
      <dgm:prSet presAssocID="{4747C16F-25FA-40C3-9CDF-48B25871F495}" presName="spacerR" presStyleCnt="0"/>
      <dgm:spPr/>
    </dgm:pt>
    <dgm:pt modelId="{5E64585D-8CF5-4D42-AA6F-03CD708DBE7B}" type="pres">
      <dgm:prSet presAssocID="{D6E7FBB2-D528-4222-8170-B8C78533CAF7}" presName="node" presStyleLbl="node1" presStyleIdx="3" presStyleCnt="4">
        <dgm:presLayoutVars>
          <dgm:bulletEnabled val="1"/>
        </dgm:presLayoutVars>
      </dgm:prSet>
      <dgm:spPr/>
      <dgm:t>
        <a:bodyPr/>
        <a:lstStyle/>
        <a:p>
          <a:endParaRPr lang="en-US"/>
        </a:p>
      </dgm:t>
    </dgm:pt>
  </dgm:ptLst>
  <dgm:cxnLst>
    <dgm:cxn modelId="{8676F7D6-37FF-4BCE-B967-D16DC4BFB892}" type="presOf" srcId="{28D129D4-78EF-4A1C-87B7-850F67A36B03}" destId="{1CCA12C6-799E-4C51-B9BD-3BA6E7604BA4}" srcOrd="0" destOrd="0" presId="urn:microsoft.com/office/officeart/2005/8/layout/equation1"/>
    <dgm:cxn modelId="{C2F06339-D179-420C-93E0-DAB6C7BB1E47}" srcId="{C1DCB666-2623-4674-9A76-3C520DF3554B}" destId="{AABE4482-722E-4D83-A437-66336CED54E6}" srcOrd="2" destOrd="0" parTransId="{ADE22895-9280-4D21-AEFA-91F8791ED056}" sibTransId="{4747C16F-25FA-40C3-9CDF-48B25871F495}"/>
    <dgm:cxn modelId="{8B8E7B93-C6A4-467A-AD07-AB0651FB00DE}" type="presOf" srcId="{D6E7FBB2-D528-4222-8170-B8C78533CAF7}" destId="{5E64585D-8CF5-4D42-AA6F-03CD708DBE7B}" srcOrd="0" destOrd="0" presId="urn:microsoft.com/office/officeart/2005/8/layout/equation1"/>
    <dgm:cxn modelId="{45E70322-C018-46B2-9F25-1ACFAA9F69E0}" type="presOf" srcId="{4747C16F-25FA-40C3-9CDF-48B25871F495}" destId="{65C2C1AB-CA57-4452-9DE2-B4B5D70FF0CF}" srcOrd="0" destOrd="0" presId="urn:microsoft.com/office/officeart/2005/8/layout/equation1"/>
    <dgm:cxn modelId="{853FCF3A-8A5A-4584-8C0E-3461DDB2AC70}" type="presOf" srcId="{AABE4482-722E-4D83-A437-66336CED54E6}" destId="{F2167739-3CB2-4127-AFAC-33A33EFA9AA8}" srcOrd="0" destOrd="0" presId="urn:microsoft.com/office/officeart/2005/8/layout/equation1"/>
    <dgm:cxn modelId="{3F3FAA80-9A54-4DCF-A414-1B2ADCFC6B99}" srcId="{C1DCB666-2623-4674-9A76-3C520DF3554B}" destId="{0476C386-5F6C-490B-978D-256CE08C72EC}" srcOrd="1" destOrd="0" parTransId="{9A93B383-2332-4CC7-ABF4-B2E9038A75C9}" sibTransId="{CC3C8B3D-25B6-4EB4-880E-5792C7AA68ED}"/>
    <dgm:cxn modelId="{E30A42C6-8F82-416A-9A01-B13ADCDA78CA}" type="presOf" srcId="{0476C386-5F6C-490B-978D-256CE08C72EC}" destId="{95EC6201-2082-414F-BE98-D8E836E5ED1D}" srcOrd="0" destOrd="0" presId="urn:microsoft.com/office/officeart/2005/8/layout/equation1"/>
    <dgm:cxn modelId="{0EB58A0B-76E9-470D-9C4F-F118E330125D}" type="presOf" srcId="{7FBF9F4E-4734-4956-A641-EB2881A0407C}" destId="{120B7312-5FCA-4A6D-AA01-1CB6EE3064A6}" srcOrd="0" destOrd="0" presId="urn:microsoft.com/office/officeart/2005/8/layout/equation1"/>
    <dgm:cxn modelId="{3405D922-CCBA-40C9-898B-8F8AE4053419}" srcId="{C1DCB666-2623-4674-9A76-3C520DF3554B}" destId="{D6E7FBB2-D528-4222-8170-B8C78533CAF7}" srcOrd="3" destOrd="0" parTransId="{06ABEEFD-40EC-4655-87A6-FF594A4C06B3}" sibTransId="{3951A5F6-84A0-4AE0-9487-4561D0EC4A6D}"/>
    <dgm:cxn modelId="{D8CE6286-2E50-471F-ADA2-554A587D62F3}" srcId="{C1DCB666-2623-4674-9A76-3C520DF3554B}" destId="{28D129D4-78EF-4A1C-87B7-850F67A36B03}" srcOrd="0" destOrd="0" parTransId="{90B72ECC-7670-46C0-9280-D4D2AB4FF922}" sibTransId="{7FBF9F4E-4734-4956-A641-EB2881A0407C}"/>
    <dgm:cxn modelId="{C125F91E-AA2A-45D8-BBC6-4D80225EE280}" type="presOf" srcId="{C1DCB666-2623-4674-9A76-3C520DF3554B}" destId="{AD0035ED-E417-47EA-8336-AE76C06D6848}" srcOrd="0" destOrd="0" presId="urn:microsoft.com/office/officeart/2005/8/layout/equation1"/>
    <dgm:cxn modelId="{EDD5713D-2466-4AA2-B242-40C1BB1A9247}" type="presOf" srcId="{CC3C8B3D-25B6-4EB4-880E-5792C7AA68ED}" destId="{F0222389-BB5B-4804-8F6B-31BBE01BF90A}" srcOrd="0" destOrd="0" presId="urn:microsoft.com/office/officeart/2005/8/layout/equation1"/>
    <dgm:cxn modelId="{9222E37C-59AD-442B-B181-46761B4B3C60}" type="presParOf" srcId="{AD0035ED-E417-47EA-8336-AE76C06D6848}" destId="{1CCA12C6-799E-4C51-B9BD-3BA6E7604BA4}" srcOrd="0" destOrd="0" presId="urn:microsoft.com/office/officeart/2005/8/layout/equation1"/>
    <dgm:cxn modelId="{8DFE72ED-1C36-4C58-92B2-D9E86FC1D12A}" type="presParOf" srcId="{AD0035ED-E417-47EA-8336-AE76C06D6848}" destId="{533E55A5-919D-4FDB-A6C7-E7E3889D68BB}" srcOrd="1" destOrd="0" presId="urn:microsoft.com/office/officeart/2005/8/layout/equation1"/>
    <dgm:cxn modelId="{F1EFE19E-89C1-4C09-94B9-9BF4235B53B0}" type="presParOf" srcId="{AD0035ED-E417-47EA-8336-AE76C06D6848}" destId="{120B7312-5FCA-4A6D-AA01-1CB6EE3064A6}" srcOrd="2" destOrd="0" presId="urn:microsoft.com/office/officeart/2005/8/layout/equation1"/>
    <dgm:cxn modelId="{D84502FC-1CD4-4134-906D-26B1B1CA92A1}" type="presParOf" srcId="{AD0035ED-E417-47EA-8336-AE76C06D6848}" destId="{30E75FEB-0A0F-4120-B209-DE7EBE61601C}" srcOrd="3" destOrd="0" presId="urn:microsoft.com/office/officeart/2005/8/layout/equation1"/>
    <dgm:cxn modelId="{31BF0597-1FA6-4F12-81CC-7D5A9C149FE8}" type="presParOf" srcId="{AD0035ED-E417-47EA-8336-AE76C06D6848}" destId="{95EC6201-2082-414F-BE98-D8E836E5ED1D}" srcOrd="4" destOrd="0" presId="urn:microsoft.com/office/officeart/2005/8/layout/equation1"/>
    <dgm:cxn modelId="{E4CBEFF8-51BE-4F7C-A538-9126EDC44A8F}" type="presParOf" srcId="{AD0035ED-E417-47EA-8336-AE76C06D6848}" destId="{2B15E608-1ED7-4F8F-9597-3EF0E60FDCF2}" srcOrd="5" destOrd="0" presId="urn:microsoft.com/office/officeart/2005/8/layout/equation1"/>
    <dgm:cxn modelId="{E4855630-EA36-4EC8-9F4D-E328251DC83E}" type="presParOf" srcId="{AD0035ED-E417-47EA-8336-AE76C06D6848}" destId="{F0222389-BB5B-4804-8F6B-31BBE01BF90A}" srcOrd="6" destOrd="0" presId="urn:microsoft.com/office/officeart/2005/8/layout/equation1"/>
    <dgm:cxn modelId="{50C27F71-FA61-4079-AE18-7E96FB834F0B}" type="presParOf" srcId="{AD0035ED-E417-47EA-8336-AE76C06D6848}" destId="{98E254F7-0F5D-4DC5-A879-6031B9D523B5}" srcOrd="7" destOrd="0" presId="urn:microsoft.com/office/officeart/2005/8/layout/equation1"/>
    <dgm:cxn modelId="{25162D9B-0E18-48DB-B0D4-E75237261E5E}" type="presParOf" srcId="{AD0035ED-E417-47EA-8336-AE76C06D6848}" destId="{F2167739-3CB2-4127-AFAC-33A33EFA9AA8}" srcOrd="8" destOrd="0" presId="urn:microsoft.com/office/officeart/2005/8/layout/equation1"/>
    <dgm:cxn modelId="{6E62F6C8-C49A-4022-97BB-0355E1C6B596}" type="presParOf" srcId="{AD0035ED-E417-47EA-8336-AE76C06D6848}" destId="{76F9E93B-2369-43F0-BEAA-2F578960FB63}" srcOrd="9" destOrd="0" presId="urn:microsoft.com/office/officeart/2005/8/layout/equation1"/>
    <dgm:cxn modelId="{61C9DA51-ED4D-4429-B2FB-D5B53304C0F3}" type="presParOf" srcId="{AD0035ED-E417-47EA-8336-AE76C06D6848}" destId="{65C2C1AB-CA57-4452-9DE2-B4B5D70FF0CF}" srcOrd="10" destOrd="0" presId="urn:microsoft.com/office/officeart/2005/8/layout/equation1"/>
    <dgm:cxn modelId="{E94ACFA6-9564-44AA-95C5-A66720BC2A14}" type="presParOf" srcId="{AD0035ED-E417-47EA-8336-AE76C06D6848}" destId="{C068B81C-E7BD-49EB-8BBC-182D0157864B}" srcOrd="11" destOrd="0" presId="urn:microsoft.com/office/officeart/2005/8/layout/equation1"/>
    <dgm:cxn modelId="{D786E0F6-4775-4DBF-B5AD-C63396FA55A5}" type="presParOf" srcId="{AD0035ED-E417-47EA-8336-AE76C06D6848}" destId="{5E64585D-8CF5-4D42-AA6F-03CD708DBE7B}" srcOrd="12" destOrd="0" presId="urn:microsoft.com/office/officeart/2005/8/layout/equati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999D44-1258-458B-BDFB-DF555AA3A0E9}" type="doc">
      <dgm:prSet loTypeId="urn:microsoft.com/office/officeart/2005/8/layout/vProcess5" loCatId="process" qsTypeId="urn:microsoft.com/office/officeart/2005/8/quickstyle/simple1#2" qsCatId="simple" csTypeId="urn:microsoft.com/office/officeart/2005/8/colors/accent1_4" csCatId="accent1" phldr="1"/>
      <dgm:spPr/>
    </dgm:pt>
    <dgm:pt modelId="{09CAA9E5-80FC-4BF0-AB36-F4FDF0BDDB02}">
      <dgm:prSet phldrT="[Text]"/>
      <dgm:spPr/>
      <dgm:t>
        <a:bodyPr/>
        <a:lstStyle/>
        <a:p>
          <a:r>
            <a:rPr lang="en-US" dirty="0" smtClean="0"/>
            <a:t>Decide what performance to measure</a:t>
          </a:r>
          <a:endParaRPr lang="en-US" dirty="0"/>
        </a:p>
      </dgm:t>
    </dgm:pt>
    <dgm:pt modelId="{3796112B-77C4-45B9-B569-E63EE577AC70}" type="parTrans" cxnId="{9F81C815-903D-4AAE-A7FC-09BC970AFF5A}">
      <dgm:prSet/>
      <dgm:spPr/>
      <dgm:t>
        <a:bodyPr/>
        <a:lstStyle/>
        <a:p>
          <a:endParaRPr lang="en-US"/>
        </a:p>
      </dgm:t>
    </dgm:pt>
    <dgm:pt modelId="{7094E2A9-E4DD-49E7-A9E2-19FEBC3AF768}" type="sibTrans" cxnId="{9F81C815-903D-4AAE-A7FC-09BC970AFF5A}">
      <dgm:prSet/>
      <dgm:spPr/>
      <dgm:t>
        <a:bodyPr/>
        <a:lstStyle/>
        <a:p>
          <a:endParaRPr lang="en-US"/>
        </a:p>
      </dgm:t>
    </dgm:pt>
    <dgm:pt modelId="{BDA07E3E-FC36-48B5-A234-DCFF75C2C25D}">
      <dgm:prSet phldrT="[Text]"/>
      <dgm:spPr/>
      <dgm:t>
        <a:bodyPr/>
        <a:lstStyle/>
        <a:p>
          <a:r>
            <a:rPr lang="en-US" dirty="0" smtClean="0"/>
            <a:t>Identify rewards to be offered</a:t>
          </a:r>
          <a:endParaRPr lang="en-US" dirty="0"/>
        </a:p>
      </dgm:t>
    </dgm:pt>
    <dgm:pt modelId="{AB62DBC2-71BF-4CC6-A067-42702730A210}" type="parTrans" cxnId="{0A3CF887-AAD3-4DBF-BA84-C4442E90C41A}">
      <dgm:prSet/>
      <dgm:spPr/>
      <dgm:t>
        <a:bodyPr/>
        <a:lstStyle/>
        <a:p>
          <a:endParaRPr lang="en-US"/>
        </a:p>
      </dgm:t>
    </dgm:pt>
    <dgm:pt modelId="{AB04E324-8C01-4382-90EA-B18195039BA6}" type="sibTrans" cxnId="{0A3CF887-AAD3-4DBF-BA84-C4442E90C41A}">
      <dgm:prSet/>
      <dgm:spPr/>
      <dgm:t>
        <a:bodyPr/>
        <a:lstStyle/>
        <a:p>
          <a:endParaRPr lang="en-US"/>
        </a:p>
      </dgm:t>
    </dgm:pt>
    <dgm:pt modelId="{9441365E-E8FB-4017-B1E4-1329ACFAFA59}">
      <dgm:prSet phldrT="[Text]"/>
      <dgm:spPr/>
      <dgm:t>
        <a:bodyPr/>
        <a:lstStyle/>
        <a:p>
          <a:r>
            <a:rPr lang="en-US" dirty="0" smtClean="0"/>
            <a:t>Integrate related processes</a:t>
          </a:r>
          <a:endParaRPr lang="en-US" dirty="0"/>
        </a:p>
      </dgm:t>
    </dgm:pt>
    <dgm:pt modelId="{B2B0CE00-309C-435D-931E-4B40AFAB11B9}" type="parTrans" cxnId="{12C8F807-E2ED-4998-9287-3F1A122473AB}">
      <dgm:prSet/>
      <dgm:spPr/>
      <dgm:t>
        <a:bodyPr/>
        <a:lstStyle/>
        <a:p>
          <a:endParaRPr lang="en-US"/>
        </a:p>
      </dgm:t>
    </dgm:pt>
    <dgm:pt modelId="{7FB28900-B74A-4F70-A8E0-39FD678D7358}" type="sibTrans" cxnId="{12C8F807-E2ED-4998-9287-3F1A122473AB}">
      <dgm:prSet/>
      <dgm:spPr/>
      <dgm:t>
        <a:bodyPr/>
        <a:lstStyle/>
        <a:p>
          <a:endParaRPr lang="en-US"/>
        </a:p>
      </dgm:t>
    </dgm:pt>
    <dgm:pt modelId="{1AFD4499-D58E-44E3-AF5C-D58FE77FA071}">
      <dgm:prSet/>
      <dgm:spPr/>
      <dgm:t>
        <a:bodyPr/>
        <a:lstStyle/>
        <a:p>
          <a:r>
            <a:rPr lang="en-US" dirty="0" smtClean="0"/>
            <a:t>Determine how to measure performance	</a:t>
          </a:r>
          <a:endParaRPr lang="en-US" dirty="0"/>
        </a:p>
      </dgm:t>
    </dgm:pt>
    <dgm:pt modelId="{5EA5E303-51EF-4158-BCBE-06FD5CD78B72}" type="parTrans" cxnId="{76870500-F362-4210-AFFA-DDE0BA8DC1F1}">
      <dgm:prSet/>
      <dgm:spPr/>
      <dgm:t>
        <a:bodyPr/>
        <a:lstStyle/>
        <a:p>
          <a:endParaRPr lang="en-US"/>
        </a:p>
      </dgm:t>
    </dgm:pt>
    <dgm:pt modelId="{1D4D059B-DF84-4A44-B2FD-F0864B4B3E8E}" type="sibTrans" cxnId="{76870500-F362-4210-AFFA-DDE0BA8DC1F1}">
      <dgm:prSet/>
      <dgm:spPr/>
      <dgm:t>
        <a:bodyPr/>
        <a:lstStyle/>
        <a:p>
          <a:endParaRPr lang="en-US"/>
        </a:p>
      </dgm:t>
    </dgm:pt>
    <dgm:pt modelId="{222E9D2C-EB12-447F-B31E-6934C584B1C6}" type="pres">
      <dgm:prSet presAssocID="{E4999D44-1258-458B-BDFB-DF555AA3A0E9}" presName="outerComposite" presStyleCnt="0">
        <dgm:presLayoutVars>
          <dgm:chMax val="5"/>
          <dgm:dir/>
          <dgm:resizeHandles val="exact"/>
        </dgm:presLayoutVars>
      </dgm:prSet>
      <dgm:spPr/>
    </dgm:pt>
    <dgm:pt modelId="{22EAD781-2042-46EA-BA91-CBA5DBA2A313}" type="pres">
      <dgm:prSet presAssocID="{E4999D44-1258-458B-BDFB-DF555AA3A0E9}" presName="dummyMaxCanvas" presStyleCnt="0">
        <dgm:presLayoutVars/>
      </dgm:prSet>
      <dgm:spPr/>
    </dgm:pt>
    <dgm:pt modelId="{D73B1585-F4FE-4994-8A4D-E2055F6DA98B}" type="pres">
      <dgm:prSet presAssocID="{E4999D44-1258-458B-BDFB-DF555AA3A0E9}" presName="FourNodes_1" presStyleLbl="node1" presStyleIdx="0" presStyleCnt="4">
        <dgm:presLayoutVars>
          <dgm:bulletEnabled val="1"/>
        </dgm:presLayoutVars>
      </dgm:prSet>
      <dgm:spPr/>
      <dgm:t>
        <a:bodyPr/>
        <a:lstStyle/>
        <a:p>
          <a:endParaRPr lang="en-US"/>
        </a:p>
      </dgm:t>
    </dgm:pt>
    <dgm:pt modelId="{700FEA70-D656-4E05-AE27-A1B5195D8B9D}" type="pres">
      <dgm:prSet presAssocID="{E4999D44-1258-458B-BDFB-DF555AA3A0E9}" presName="FourNodes_2" presStyleLbl="node1" presStyleIdx="1" presStyleCnt="4">
        <dgm:presLayoutVars>
          <dgm:bulletEnabled val="1"/>
        </dgm:presLayoutVars>
      </dgm:prSet>
      <dgm:spPr/>
      <dgm:t>
        <a:bodyPr/>
        <a:lstStyle/>
        <a:p>
          <a:endParaRPr lang="en-US"/>
        </a:p>
      </dgm:t>
    </dgm:pt>
    <dgm:pt modelId="{D29F1D4F-02F4-408B-8ADC-54A98E80B8F0}" type="pres">
      <dgm:prSet presAssocID="{E4999D44-1258-458B-BDFB-DF555AA3A0E9}" presName="FourNodes_3" presStyleLbl="node1" presStyleIdx="2" presStyleCnt="4">
        <dgm:presLayoutVars>
          <dgm:bulletEnabled val="1"/>
        </dgm:presLayoutVars>
      </dgm:prSet>
      <dgm:spPr/>
      <dgm:t>
        <a:bodyPr/>
        <a:lstStyle/>
        <a:p>
          <a:endParaRPr lang="en-US"/>
        </a:p>
      </dgm:t>
    </dgm:pt>
    <dgm:pt modelId="{328A862B-0A68-4DB0-B3A4-975477F7ACC4}" type="pres">
      <dgm:prSet presAssocID="{E4999D44-1258-458B-BDFB-DF555AA3A0E9}" presName="FourNodes_4" presStyleLbl="node1" presStyleIdx="3" presStyleCnt="4">
        <dgm:presLayoutVars>
          <dgm:bulletEnabled val="1"/>
        </dgm:presLayoutVars>
      </dgm:prSet>
      <dgm:spPr/>
      <dgm:t>
        <a:bodyPr/>
        <a:lstStyle/>
        <a:p>
          <a:endParaRPr lang="en-US"/>
        </a:p>
      </dgm:t>
    </dgm:pt>
    <dgm:pt modelId="{20EFF1C6-9F1A-461D-8673-3353ECEF42DA}" type="pres">
      <dgm:prSet presAssocID="{E4999D44-1258-458B-BDFB-DF555AA3A0E9}" presName="FourConn_1-2" presStyleLbl="fgAccFollowNode1" presStyleIdx="0" presStyleCnt="3">
        <dgm:presLayoutVars>
          <dgm:bulletEnabled val="1"/>
        </dgm:presLayoutVars>
      </dgm:prSet>
      <dgm:spPr/>
      <dgm:t>
        <a:bodyPr/>
        <a:lstStyle/>
        <a:p>
          <a:endParaRPr lang="en-US"/>
        </a:p>
      </dgm:t>
    </dgm:pt>
    <dgm:pt modelId="{22A06AC9-8BAB-420C-8101-5ECB574602D3}" type="pres">
      <dgm:prSet presAssocID="{E4999D44-1258-458B-BDFB-DF555AA3A0E9}" presName="FourConn_2-3" presStyleLbl="fgAccFollowNode1" presStyleIdx="1" presStyleCnt="3">
        <dgm:presLayoutVars>
          <dgm:bulletEnabled val="1"/>
        </dgm:presLayoutVars>
      </dgm:prSet>
      <dgm:spPr/>
      <dgm:t>
        <a:bodyPr/>
        <a:lstStyle/>
        <a:p>
          <a:endParaRPr lang="en-US"/>
        </a:p>
      </dgm:t>
    </dgm:pt>
    <dgm:pt modelId="{2D77C771-BDBF-45A4-8A2D-B59E6AD5C18F}" type="pres">
      <dgm:prSet presAssocID="{E4999D44-1258-458B-BDFB-DF555AA3A0E9}" presName="FourConn_3-4" presStyleLbl="fgAccFollowNode1" presStyleIdx="2" presStyleCnt="3">
        <dgm:presLayoutVars>
          <dgm:bulletEnabled val="1"/>
        </dgm:presLayoutVars>
      </dgm:prSet>
      <dgm:spPr/>
      <dgm:t>
        <a:bodyPr/>
        <a:lstStyle/>
        <a:p>
          <a:endParaRPr lang="en-US"/>
        </a:p>
      </dgm:t>
    </dgm:pt>
    <dgm:pt modelId="{9BCFB7E4-9A6F-4337-B617-18D99B627CDC}" type="pres">
      <dgm:prSet presAssocID="{E4999D44-1258-458B-BDFB-DF555AA3A0E9}" presName="FourNodes_1_text" presStyleLbl="node1" presStyleIdx="3" presStyleCnt="4">
        <dgm:presLayoutVars>
          <dgm:bulletEnabled val="1"/>
        </dgm:presLayoutVars>
      </dgm:prSet>
      <dgm:spPr/>
      <dgm:t>
        <a:bodyPr/>
        <a:lstStyle/>
        <a:p>
          <a:endParaRPr lang="en-US"/>
        </a:p>
      </dgm:t>
    </dgm:pt>
    <dgm:pt modelId="{F9D346AA-F99B-467B-9FF1-56F24BD5F332}" type="pres">
      <dgm:prSet presAssocID="{E4999D44-1258-458B-BDFB-DF555AA3A0E9}" presName="FourNodes_2_text" presStyleLbl="node1" presStyleIdx="3" presStyleCnt="4">
        <dgm:presLayoutVars>
          <dgm:bulletEnabled val="1"/>
        </dgm:presLayoutVars>
      </dgm:prSet>
      <dgm:spPr/>
      <dgm:t>
        <a:bodyPr/>
        <a:lstStyle/>
        <a:p>
          <a:endParaRPr lang="en-US"/>
        </a:p>
      </dgm:t>
    </dgm:pt>
    <dgm:pt modelId="{565F45EB-4BDA-489A-892B-3CE0BCD7C54A}" type="pres">
      <dgm:prSet presAssocID="{E4999D44-1258-458B-BDFB-DF555AA3A0E9}" presName="FourNodes_3_text" presStyleLbl="node1" presStyleIdx="3" presStyleCnt="4">
        <dgm:presLayoutVars>
          <dgm:bulletEnabled val="1"/>
        </dgm:presLayoutVars>
      </dgm:prSet>
      <dgm:spPr/>
      <dgm:t>
        <a:bodyPr/>
        <a:lstStyle/>
        <a:p>
          <a:endParaRPr lang="en-US"/>
        </a:p>
      </dgm:t>
    </dgm:pt>
    <dgm:pt modelId="{E8EEC36D-25E9-40D0-9698-E02DF18BB076}" type="pres">
      <dgm:prSet presAssocID="{E4999D44-1258-458B-BDFB-DF555AA3A0E9}" presName="FourNodes_4_text" presStyleLbl="node1" presStyleIdx="3" presStyleCnt="4">
        <dgm:presLayoutVars>
          <dgm:bulletEnabled val="1"/>
        </dgm:presLayoutVars>
      </dgm:prSet>
      <dgm:spPr/>
      <dgm:t>
        <a:bodyPr/>
        <a:lstStyle/>
        <a:p>
          <a:endParaRPr lang="en-US"/>
        </a:p>
      </dgm:t>
    </dgm:pt>
  </dgm:ptLst>
  <dgm:cxnLst>
    <dgm:cxn modelId="{0A3CF887-AAD3-4DBF-BA84-C4442E90C41A}" srcId="{E4999D44-1258-458B-BDFB-DF555AA3A0E9}" destId="{BDA07E3E-FC36-48B5-A234-DCFF75C2C25D}" srcOrd="2" destOrd="0" parTransId="{AB62DBC2-71BF-4CC6-A067-42702730A210}" sibTransId="{AB04E324-8C01-4382-90EA-B18195039BA6}"/>
    <dgm:cxn modelId="{25E7609B-A4C7-4234-B96A-97526E408E92}" type="presOf" srcId="{09CAA9E5-80FC-4BF0-AB36-F4FDF0BDDB02}" destId="{D73B1585-F4FE-4994-8A4D-E2055F6DA98B}" srcOrd="0" destOrd="0" presId="urn:microsoft.com/office/officeart/2005/8/layout/vProcess5"/>
    <dgm:cxn modelId="{6BDE6AD2-0467-4568-A86F-57D8CAEEEB7D}" type="presOf" srcId="{9441365E-E8FB-4017-B1E4-1329ACFAFA59}" destId="{328A862B-0A68-4DB0-B3A4-975477F7ACC4}" srcOrd="0" destOrd="0" presId="urn:microsoft.com/office/officeart/2005/8/layout/vProcess5"/>
    <dgm:cxn modelId="{D15C7266-E176-457B-9F54-BC7319996834}" type="presOf" srcId="{1AFD4499-D58E-44E3-AF5C-D58FE77FA071}" destId="{F9D346AA-F99B-467B-9FF1-56F24BD5F332}" srcOrd="1" destOrd="0" presId="urn:microsoft.com/office/officeart/2005/8/layout/vProcess5"/>
    <dgm:cxn modelId="{C92E1CF1-C464-4850-BC25-EDF93ABD7606}" type="presOf" srcId="{1D4D059B-DF84-4A44-B2FD-F0864B4B3E8E}" destId="{22A06AC9-8BAB-420C-8101-5ECB574602D3}" srcOrd="0" destOrd="0" presId="urn:microsoft.com/office/officeart/2005/8/layout/vProcess5"/>
    <dgm:cxn modelId="{DFE7E5F9-F690-4622-9CE9-2086C0E06970}" type="presOf" srcId="{E4999D44-1258-458B-BDFB-DF555AA3A0E9}" destId="{222E9D2C-EB12-447F-B31E-6934C584B1C6}" srcOrd="0" destOrd="0" presId="urn:microsoft.com/office/officeart/2005/8/layout/vProcess5"/>
    <dgm:cxn modelId="{12C8F807-E2ED-4998-9287-3F1A122473AB}" srcId="{E4999D44-1258-458B-BDFB-DF555AA3A0E9}" destId="{9441365E-E8FB-4017-B1E4-1329ACFAFA59}" srcOrd="3" destOrd="0" parTransId="{B2B0CE00-309C-435D-931E-4B40AFAB11B9}" sibTransId="{7FB28900-B74A-4F70-A8E0-39FD678D7358}"/>
    <dgm:cxn modelId="{A0B50C6D-6F95-46DF-B833-26A14C4BB795}" type="presOf" srcId="{9441365E-E8FB-4017-B1E4-1329ACFAFA59}" destId="{E8EEC36D-25E9-40D0-9698-E02DF18BB076}" srcOrd="1" destOrd="0" presId="urn:microsoft.com/office/officeart/2005/8/layout/vProcess5"/>
    <dgm:cxn modelId="{76870500-F362-4210-AFFA-DDE0BA8DC1F1}" srcId="{E4999D44-1258-458B-BDFB-DF555AA3A0E9}" destId="{1AFD4499-D58E-44E3-AF5C-D58FE77FA071}" srcOrd="1" destOrd="0" parTransId="{5EA5E303-51EF-4158-BCBE-06FD5CD78B72}" sibTransId="{1D4D059B-DF84-4A44-B2FD-F0864B4B3E8E}"/>
    <dgm:cxn modelId="{28B841B1-3879-4870-A34E-A9F69FB0D21E}" type="presOf" srcId="{AB04E324-8C01-4382-90EA-B18195039BA6}" destId="{2D77C771-BDBF-45A4-8A2D-B59E6AD5C18F}" srcOrd="0" destOrd="0" presId="urn:microsoft.com/office/officeart/2005/8/layout/vProcess5"/>
    <dgm:cxn modelId="{59F5C8B9-E7C7-466F-8A47-52D57EA34876}" type="presOf" srcId="{BDA07E3E-FC36-48B5-A234-DCFF75C2C25D}" destId="{565F45EB-4BDA-489A-892B-3CE0BCD7C54A}" srcOrd="1" destOrd="0" presId="urn:microsoft.com/office/officeart/2005/8/layout/vProcess5"/>
    <dgm:cxn modelId="{EA8169FA-524E-4E3F-ADCF-7B8E74CD0AC6}" type="presOf" srcId="{7094E2A9-E4DD-49E7-A9E2-19FEBC3AF768}" destId="{20EFF1C6-9F1A-461D-8673-3353ECEF42DA}" srcOrd="0" destOrd="0" presId="urn:microsoft.com/office/officeart/2005/8/layout/vProcess5"/>
    <dgm:cxn modelId="{D1DF9177-85EC-48F8-81F4-2F8412565968}" type="presOf" srcId="{1AFD4499-D58E-44E3-AF5C-D58FE77FA071}" destId="{700FEA70-D656-4E05-AE27-A1B5195D8B9D}" srcOrd="0" destOrd="0" presId="urn:microsoft.com/office/officeart/2005/8/layout/vProcess5"/>
    <dgm:cxn modelId="{A580486D-74E9-4D66-AAF4-E9827ECFD090}" type="presOf" srcId="{09CAA9E5-80FC-4BF0-AB36-F4FDF0BDDB02}" destId="{9BCFB7E4-9A6F-4337-B617-18D99B627CDC}" srcOrd="1" destOrd="0" presId="urn:microsoft.com/office/officeart/2005/8/layout/vProcess5"/>
    <dgm:cxn modelId="{7A5A69F9-D239-476B-8885-29560B12E848}" type="presOf" srcId="{BDA07E3E-FC36-48B5-A234-DCFF75C2C25D}" destId="{D29F1D4F-02F4-408B-8ADC-54A98E80B8F0}" srcOrd="0" destOrd="0" presId="urn:microsoft.com/office/officeart/2005/8/layout/vProcess5"/>
    <dgm:cxn modelId="{9F81C815-903D-4AAE-A7FC-09BC970AFF5A}" srcId="{E4999D44-1258-458B-BDFB-DF555AA3A0E9}" destId="{09CAA9E5-80FC-4BF0-AB36-F4FDF0BDDB02}" srcOrd="0" destOrd="0" parTransId="{3796112B-77C4-45B9-B569-E63EE577AC70}" sibTransId="{7094E2A9-E4DD-49E7-A9E2-19FEBC3AF768}"/>
    <dgm:cxn modelId="{917BE672-6FDF-41FF-B906-C413305EC1C0}" type="presParOf" srcId="{222E9D2C-EB12-447F-B31E-6934C584B1C6}" destId="{22EAD781-2042-46EA-BA91-CBA5DBA2A313}" srcOrd="0" destOrd="0" presId="urn:microsoft.com/office/officeart/2005/8/layout/vProcess5"/>
    <dgm:cxn modelId="{799E2037-3998-4E3E-ABE5-9151B02FE0DD}" type="presParOf" srcId="{222E9D2C-EB12-447F-B31E-6934C584B1C6}" destId="{D73B1585-F4FE-4994-8A4D-E2055F6DA98B}" srcOrd="1" destOrd="0" presId="urn:microsoft.com/office/officeart/2005/8/layout/vProcess5"/>
    <dgm:cxn modelId="{D7A02C13-2010-40D7-AB62-7BCA3031A1B4}" type="presParOf" srcId="{222E9D2C-EB12-447F-B31E-6934C584B1C6}" destId="{700FEA70-D656-4E05-AE27-A1B5195D8B9D}" srcOrd="2" destOrd="0" presId="urn:microsoft.com/office/officeart/2005/8/layout/vProcess5"/>
    <dgm:cxn modelId="{6EF4C861-FE03-40DE-8787-3E3A1D62A1CB}" type="presParOf" srcId="{222E9D2C-EB12-447F-B31E-6934C584B1C6}" destId="{D29F1D4F-02F4-408B-8ADC-54A98E80B8F0}" srcOrd="3" destOrd="0" presId="urn:microsoft.com/office/officeart/2005/8/layout/vProcess5"/>
    <dgm:cxn modelId="{8F484894-4161-4007-8126-B35F7A9F0D9A}" type="presParOf" srcId="{222E9D2C-EB12-447F-B31E-6934C584B1C6}" destId="{328A862B-0A68-4DB0-B3A4-975477F7ACC4}" srcOrd="4" destOrd="0" presId="urn:microsoft.com/office/officeart/2005/8/layout/vProcess5"/>
    <dgm:cxn modelId="{1EABA999-A4DF-43B8-A17A-C1E66A9D7094}" type="presParOf" srcId="{222E9D2C-EB12-447F-B31E-6934C584B1C6}" destId="{20EFF1C6-9F1A-461D-8673-3353ECEF42DA}" srcOrd="5" destOrd="0" presId="urn:microsoft.com/office/officeart/2005/8/layout/vProcess5"/>
    <dgm:cxn modelId="{5A40BBD5-1258-462E-A6D5-8467C714D18A}" type="presParOf" srcId="{222E9D2C-EB12-447F-B31E-6934C584B1C6}" destId="{22A06AC9-8BAB-420C-8101-5ECB574602D3}" srcOrd="6" destOrd="0" presId="urn:microsoft.com/office/officeart/2005/8/layout/vProcess5"/>
    <dgm:cxn modelId="{1254EB35-9ED7-4D29-A719-EE31C926C5E8}" type="presParOf" srcId="{222E9D2C-EB12-447F-B31E-6934C584B1C6}" destId="{2D77C771-BDBF-45A4-8A2D-B59E6AD5C18F}" srcOrd="7" destOrd="0" presId="urn:microsoft.com/office/officeart/2005/8/layout/vProcess5"/>
    <dgm:cxn modelId="{C41AE303-304B-4ED1-A7C3-202D07C65F3B}" type="presParOf" srcId="{222E9D2C-EB12-447F-B31E-6934C584B1C6}" destId="{9BCFB7E4-9A6F-4337-B617-18D99B627CDC}" srcOrd="8" destOrd="0" presId="urn:microsoft.com/office/officeart/2005/8/layout/vProcess5"/>
    <dgm:cxn modelId="{ECBAE02C-6966-4707-9046-B9FA83E9A3FD}" type="presParOf" srcId="{222E9D2C-EB12-447F-B31E-6934C584B1C6}" destId="{F9D346AA-F99B-467B-9FF1-56F24BD5F332}" srcOrd="9" destOrd="0" presId="urn:microsoft.com/office/officeart/2005/8/layout/vProcess5"/>
    <dgm:cxn modelId="{F3DB5EC8-B0F2-42C8-B086-95514436B44F}" type="presParOf" srcId="{222E9D2C-EB12-447F-B31E-6934C584B1C6}" destId="{565F45EB-4BDA-489A-892B-3CE0BCD7C54A}" srcOrd="10" destOrd="0" presId="urn:microsoft.com/office/officeart/2005/8/layout/vProcess5"/>
    <dgm:cxn modelId="{697CB17A-606D-4414-BA77-6F4D20E906A0}" type="presParOf" srcId="{222E9D2C-EB12-447F-B31E-6934C584B1C6}" destId="{E8EEC36D-25E9-40D0-9698-E02DF18BB076}" srcOrd="11" destOrd="0" presId="urn:microsoft.com/office/officeart/2005/8/layout/v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40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402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8FDA1D2-863B-42AF-8988-CF383147C113}" type="datetimeFigureOut">
              <a:rPr lang="en-US"/>
              <a:pPr>
                <a:defRPr/>
              </a:pPr>
              <a:t>2/24/2010</a:t>
            </a:fld>
            <a:endParaRPr lang="en-US"/>
          </a:p>
        </p:txBody>
      </p:sp>
      <p:sp>
        <p:nvSpPr>
          <p:cNvPr id="4" name="Slide Image Placeholder 3"/>
          <p:cNvSpPr>
            <a:spLocks noGrp="1" noRot="1" noChangeAspect="1"/>
          </p:cNvSpPr>
          <p:nvPr>
            <p:ph type="sldImg" idx="2"/>
          </p:nvPr>
        </p:nvSpPr>
        <p:spPr>
          <a:xfrm>
            <a:off x="1158875" y="681038"/>
            <a:ext cx="4540250" cy="34051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13238"/>
            <a:ext cx="5486400" cy="4086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24888"/>
            <a:ext cx="2971800" cy="4540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24888"/>
            <a:ext cx="2971800" cy="45402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F29FCDEA-CE68-457A-A044-66FC2706EF0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084155-EA34-4272-9640-C328B8DD99F7}"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10000"/>
          </a:bodyPr>
          <a:lstStyle/>
          <a:p>
            <a:pPr fontAlgn="auto">
              <a:spcBef>
                <a:spcPts val="0"/>
              </a:spcBef>
              <a:spcAft>
                <a:spcPts val="0"/>
              </a:spcAft>
              <a:defRPr/>
            </a:pPr>
            <a:r>
              <a:rPr lang="en-US" dirty="0" smtClean="0"/>
              <a:t>Rachel</a:t>
            </a:r>
          </a:p>
          <a:p>
            <a:pPr fontAlgn="auto">
              <a:spcBef>
                <a:spcPts val="0"/>
              </a:spcBef>
              <a:spcAft>
                <a:spcPts val="0"/>
              </a:spcAft>
              <a:defRPr/>
            </a:pPr>
            <a:endParaRPr lang="en-US" dirty="0" smtClean="0"/>
          </a:p>
          <a:p>
            <a:pPr fontAlgn="auto">
              <a:spcBef>
                <a:spcPts val="0"/>
              </a:spcBef>
              <a:spcAft>
                <a:spcPts val="0"/>
              </a:spcAft>
              <a:defRPr/>
            </a:pPr>
            <a:r>
              <a:rPr lang="en-US" dirty="0" smtClean="0"/>
              <a:t>Coaches or team leaders should be specific in explaining the team’s mission and purpose to members of their team.</a:t>
            </a:r>
          </a:p>
          <a:p>
            <a:pPr fontAlgn="auto">
              <a:spcBef>
                <a:spcPts val="0"/>
              </a:spcBef>
              <a:spcAft>
                <a:spcPts val="0"/>
              </a:spcAft>
              <a:defRPr/>
            </a:pPr>
            <a:endParaRPr lang="en-US" dirty="0" smtClean="0"/>
          </a:p>
          <a:p>
            <a:pPr fontAlgn="auto">
              <a:spcBef>
                <a:spcPts val="0"/>
              </a:spcBef>
              <a:spcAft>
                <a:spcPts val="0"/>
              </a:spcAft>
              <a:defRPr/>
            </a:pPr>
            <a:r>
              <a:rPr lang="en-US" dirty="0" smtClean="0"/>
              <a:t>Developing skills and building the team should be an ongoing process that is continually updated and perfected.</a:t>
            </a:r>
          </a:p>
          <a:p>
            <a:pPr fontAlgn="auto">
              <a:spcBef>
                <a:spcPts val="0"/>
              </a:spcBef>
              <a:spcAft>
                <a:spcPts val="0"/>
              </a:spcAft>
              <a:defRPr/>
            </a:pPr>
            <a:endParaRPr lang="en-US" dirty="0" smtClean="0"/>
          </a:p>
          <a:p>
            <a:pPr fontAlgn="auto">
              <a:spcBef>
                <a:spcPts val="0"/>
              </a:spcBef>
              <a:spcAft>
                <a:spcPts val="0"/>
              </a:spcAft>
              <a:defRPr/>
            </a:pPr>
            <a:r>
              <a:rPr lang="en-US" dirty="0" smtClean="0"/>
              <a:t>Coaches should establish a caring nurturing relationship with team members.  They should assist in developing the capabilities of team members, improving the contribution of individuals to the team, and help team members in advancing their careers.</a:t>
            </a:r>
          </a:p>
          <a:p>
            <a:pPr fontAlgn="auto">
              <a:spcBef>
                <a:spcPts val="0"/>
              </a:spcBef>
              <a:spcAft>
                <a:spcPts val="0"/>
              </a:spcAft>
              <a:defRPr/>
            </a:pPr>
            <a:endParaRPr lang="en-US" dirty="0" smtClean="0"/>
          </a:p>
          <a:p>
            <a:pPr fontAlgn="auto">
              <a:spcBef>
                <a:spcPts val="0"/>
              </a:spcBef>
              <a:spcAft>
                <a:spcPts val="0"/>
              </a:spcAft>
              <a:defRPr/>
            </a:pPr>
            <a:r>
              <a:rPr lang="en-US" dirty="0" smtClean="0"/>
              <a:t>It is important for team members and team leaders to develop a mutual respect for each other.  This is accomplished through trust, communication, and making team members feel like they are assets to the entire team and the organization.  Team member must also develop this same respect with other members of the team.</a:t>
            </a:r>
          </a:p>
          <a:p>
            <a:pPr fontAlgn="auto">
              <a:spcBef>
                <a:spcPts val="0"/>
              </a:spcBef>
              <a:spcAft>
                <a:spcPts val="0"/>
              </a:spcAft>
              <a:defRPr/>
            </a:pPr>
            <a:endParaRPr lang="en-US" dirty="0" smtClean="0"/>
          </a:p>
          <a:p>
            <a:pPr fontAlgn="auto">
              <a:spcBef>
                <a:spcPts val="0"/>
              </a:spcBef>
              <a:spcAft>
                <a:spcPts val="0"/>
              </a:spcAft>
              <a:defRPr/>
            </a:pPr>
            <a:r>
              <a:rPr lang="en-US" dirty="0" smtClean="0"/>
              <a:t>Promoting diversity can help to bring new ideas and varying perspectives that can assist the organization in gaining an advantage over competitors.</a:t>
            </a:r>
          </a:p>
          <a:p>
            <a:pPr fontAlgn="auto">
              <a:spcBef>
                <a:spcPts val="0"/>
              </a:spcBef>
              <a:spcAft>
                <a:spcPts val="0"/>
              </a:spcAft>
              <a:defRPr/>
            </a:pPr>
            <a:endParaRPr lang="en-US" dirty="0" smtClean="0"/>
          </a:p>
          <a:p>
            <a:pPr fontAlgn="auto">
              <a:spcBef>
                <a:spcPts val="0"/>
              </a:spcBef>
              <a:spcAft>
                <a:spcPts val="0"/>
              </a:spcAft>
              <a:defRPr/>
            </a:pPr>
            <a:r>
              <a:rPr lang="en-US" dirty="0" smtClean="0"/>
              <a:t>Employees and team members that are physically, intellectually, and emotionally involved in their work will feel a stronger sense of ownership.  They will feel more important to the company and feel like their input is really making a difference in the success of the group or of the company as a whole.  This will result in better performance and higher levels of productivity.</a:t>
            </a:r>
            <a:endParaRPr lang="en-US" dirty="0"/>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270BAAB-C998-47EE-9485-09EBBFE98486}"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Rachel</a:t>
            </a: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17EFCA-42EC-4019-847B-E062B121307B}"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Rachel</a:t>
            </a:r>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463988D-F230-456A-80C7-9421787007BD}"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Nichole</a:t>
            </a:r>
          </a:p>
          <a:p>
            <a:pPr>
              <a:spcBef>
                <a:spcPct val="0"/>
              </a:spcBef>
            </a:pPr>
            <a:r>
              <a:rPr lang="en-US" smtClean="0"/>
              <a:t>*This slide co-insides with the activity: explain creation of mission statement and have each company create their mission statement. Express some ground rules and team goals.</a:t>
            </a:r>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7715522-4269-45DF-BD2F-905CF80D56E2}"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Goes along with activity: Mission Statement: things to keep in mind are broadness, appropriate specificity and simplicity </a:t>
            </a:r>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739D93-46B2-496F-A47A-E42C3835F110}"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Characteristics include: honesty, trust, dependability, mutual support, responsibility, cooperation, patience, resourcefulness, punctuality, tolerance of and sensitivity to cultural differences, perseverance, conflict management.</a:t>
            </a:r>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2CE3B48-6CE9-48A7-9F76-C8DCABB05AAB}"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Ad Hoc teams: temporary, goals are a part of charter</a:t>
            </a:r>
          </a:p>
          <a:p>
            <a:pPr>
              <a:spcBef>
                <a:spcPct val="0"/>
              </a:spcBef>
            </a:pPr>
            <a:r>
              <a:rPr lang="en-US" smtClean="0"/>
              <a:t>Permanent Teams: not included because they are ever evolving</a:t>
            </a:r>
          </a:p>
          <a:p>
            <a:pPr>
              <a:spcBef>
                <a:spcPct val="0"/>
              </a:spcBef>
            </a:pPr>
            <a:endParaRPr lang="en-US" smtClean="0"/>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2E5821B-D749-475B-98CB-1BEBAC2169BA}" type="slidenum">
              <a:rPr lang="en-US"/>
              <a:pPr fontAlgn="base">
                <a:spcBef>
                  <a:spcPct val="0"/>
                </a:spcBef>
                <a:spcAft>
                  <a:spcPct val="0"/>
                </a:spcAft>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Nichole</a:t>
            </a:r>
          </a:p>
          <a:p>
            <a:pPr>
              <a:spcBef>
                <a:spcPct val="0"/>
              </a:spcBef>
            </a:pPr>
            <a:r>
              <a:rPr lang="en-US" smtClean="0"/>
              <a:t>Salford City College in the UK apart of their mission interesting relates to quality service</a:t>
            </a:r>
          </a:p>
          <a:p>
            <a:pPr>
              <a:spcBef>
                <a:spcPct val="0"/>
              </a:spcBef>
            </a:pPr>
            <a:r>
              <a:rPr lang="en-US" smtClean="0"/>
              <a:t>By promoting learning to staff, respond to internal and external customers flexibly Continue to seek outstanding quality through servie</a:t>
            </a:r>
          </a:p>
        </p:txBody>
      </p:sp>
      <p:sp>
        <p:nvSpPr>
          <p:cNvPr id="481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7A21139-CC4C-4510-810E-4E418F51F3FD}" type="slidenum">
              <a:rPr lang="en-US"/>
              <a:pPr fontAlgn="base">
                <a:spcBef>
                  <a:spcPct val="0"/>
                </a:spcBef>
                <a:spcAft>
                  <a:spcPct val="0"/>
                </a:spcAft>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Nichole</a:t>
            </a:r>
          </a:p>
        </p:txBody>
      </p:sp>
      <p:sp>
        <p:nvSpPr>
          <p:cNvPr id="501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31ED27-E7C4-43B7-9157-B66AA159BC66}" type="slidenum">
              <a:rPr lang="en-US"/>
              <a:pPr fontAlgn="base">
                <a:spcBef>
                  <a:spcPct val="0"/>
                </a:spcBef>
                <a:spcAft>
                  <a:spcPct val="0"/>
                </a:spcAft>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Nichole</a:t>
            </a:r>
          </a:p>
          <a:p>
            <a:pPr>
              <a:spcBef>
                <a:spcPct val="0"/>
              </a:spcBef>
            </a:pPr>
            <a:r>
              <a:rPr lang="en-US" smtClean="0"/>
              <a:t>Needs Assessment could be completed</a:t>
            </a:r>
          </a:p>
        </p:txBody>
      </p:sp>
      <p:sp>
        <p:nvSpPr>
          <p:cNvPr id="522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36A9D5-03F5-4AF5-90F0-7996D3D83FAF}" type="slidenum">
              <a:rPr lang="en-US"/>
              <a:pPr fontAlgn="base">
                <a:spcBef>
                  <a:spcPct val="0"/>
                </a:spcBef>
                <a:spcAft>
                  <a:spcPct val="0"/>
                </a:spcAft>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221568C-1547-45C1-B4C9-313827E6D81F}" type="slidenum">
              <a:rPr lang="en-US"/>
              <a:pPr fontAlgn="base">
                <a:spcBef>
                  <a:spcPct val="0"/>
                </a:spcBef>
                <a:spcAft>
                  <a:spcPct val="0"/>
                </a:spcAft>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Nichole</a:t>
            </a:r>
          </a:p>
        </p:txBody>
      </p:sp>
      <p:sp>
        <p:nvSpPr>
          <p:cNvPr id="542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6C7F0B-64BD-471B-9A73-1A9073E43E91}" type="slidenum">
              <a:rPr lang="en-US"/>
              <a:pPr fontAlgn="base">
                <a:spcBef>
                  <a:spcPct val="0"/>
                </a:spcBef>
                <a:spcAft>
                  <a:spcPct val="0"/>
                </a:spcAft>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Nichole</a:t>
            </a:r>
          </a:p>
          <a:p>
            <a:pPr>
              <a:spcBef>
                <a:spcPct val="0"/>
              </a:spcBef>
            </a:pPr>
            <a:r>
              <a:rPr lang="en-US" smtClean="0"/>
              <a:t>Best time is after a team has been formed and given its charter apply what they learn immediately</a:t>
            </a:r>
          </a:p>
          <a:p>
            <a:pPr>
              <a:spcBef>
                <a:spcPct val="0"/>
              </a:spcBef>
            </a:pPr>
            <a:r>
              <a:rPr lang="en-US" smtClean="0"/>
              <a:t>Continue training and activities as a team grows it is an ongoing process</a:t>
            </a:r>
          </a:p>
        </p:txBody>
      </p:sp>
      <p:sp>
        <p:nvSpPr>
          <p:cNvPr id="563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F8D4CA5-203B-4A09-B75B-9B882859BC74}" type="slidenum">
              <a:rPr lang="en-US"/>
              <a:pPr fontAlgn="base">
                <a:spcBef>
                  <a:spcPct val="0"/>
                </a:spcBef>
                <a:spcAft>
                  <a:spcPct val="0"/>
                </a:spcAft>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Nichole</a:t>
            </a:r>
          </a:p>
          <a:p>
            <a:pPr>
              <a:spcBef>
                <a:spcPct val="0"/>
              </a:spcBef>
            </a:pPr>
            <a:r>
              <a:rPr lang="en-US" smtClean="0"/>
              <a:t>If follow up is not conducted after team building activities, people will begin to think that these types of activities are a waste of their time.  Results need to be clear and a course of action should be developed in order to show team members what the next steps are and how the team building activity is going to strengthen their team.</a:t>
            </a:r>
          </a:p>
        </p:txBody>
      </p:sp>
      <p:sp>
        <p:nvSpPr>
          <p:cNvPr id="583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8925165-3E96-4671-B154-A66B585244E6}" type="slidenum">
              <a:rPr lang="en-US"/>
              <a:pPr fontAlgn="base">
                <a:spcBef>
                  <a:spcPct val="0"/>
                </a:spcBef>
                <a:spcAft>
                  <a:spcPct val="0"/>
                </a:spcAft>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Nichole</a:t>
            </a:r>
          </a:p>
          <a:p>
            <a:pPr>
              <a:spcBef>
                <a:spcPct val="0"/>
              </a:spcBef>
            </a:pPr>
            <a:r>
              <a:rPr lang="en-US" smtClean="0"/>
              <a:t>Three most common reasons for conflict</a:t>
            </a:r>
          </a:p>
          <a:p>
            <a:pPr>
              <a:spcBef>
                <a:spcPct val="0"/>
              </a:spcBef>
            </a:pPr>
            <a:endParaRPr lang="en-US" smtClean="0"/>
          </a:p>
          <a:p>
            <a:pPr>
              <a:spcBef>
                <a:spcPct val="0"/>
              </a:spcBef>
            </a:pPr>
            <a:r>
              <a:rPr lang="en-US" smtClean="0"/>
              <a:t>Barriers to communication are among the most important factors and can be a major source of misunderstanding. Communication barriers include poor listening skills; insufficient sharing of information; differences in interpretation and perception; and nonverbal cues being ignored or missed. Structural disagreements include the size of the organization, turnover rate, levels of participation, reward systems, and levels of interdependence among employees. Personal factors include things such as an individual's self-esteem, their personal goals, values and needs</a:t>
            </a:r>
          </a:p>
        </p:txBody>
      </p:sp>
      <p:sp>
        <p:nvSpPr>
          <p:cNvPr id="604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F08F305-7A01-478B-A871-644A6FEC8F9A}" type="slidenum">
              <a:rPr lang="en-US"/>
              <a:pPr fontAlgn="base">
                <a:spcBef>
                  <a:spcPct val="0"/>
                </a:spcBef>
                <a:spcAft>
                  <a:spcPct val="0"/>
                </a:spcAft>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Nichole</a:t>
            </a:r>
          </a:p>
          <a:p>
            <a:pPr>
              <a:spcBef>
                <a:spcPct val="0"/>
              </a:spcBef>
            </a:pPr>
            <a:r>
              <a:rPr lang="en-US" smtClean="0"/>
              <a:t>http://www.innovativeteambuilding.co.uk/pages/articles/conflicts.htm</a:t>
            </a:r>
          </a:p>
          <a:p>
            <a:pPr>
              <a:spcBef>
                <a:spcPct val="0"/>
              </a:spcBef>
            </a:pPr>
            <a:endParaRPr lang="en-US" smtClean="0"/>
          </a:p>
        </p:txBody>
      </p:sp>
      <p:sp>
        <p:nvSpPr>
          <p:cNvPr id="624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CD827AC-55F4-4C1F-94F6-C555D33A6C0D}" type="slidenum">
              <a:rPr lang="en-US"/>
              <a:pPr fontAlgn="base">
                <a:spcBef>
                  <a:spcPct val="0"/>
                </a:spcBef>
                <a:spcAft>
                  <a:spcPct val="0"/>
                </a:spcAft>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Nichole</a:t>
            </a:r>
          </a:p>
          <a:p>
            <a:pPr>
              <a:spcBef>
                <a:spcPct val="0"/>
              </a:spcBef>
            </a:pPr>
            <a:r>
              <a:rPr lang="en-US" smtClean="0"/>
              <a:t>*everyone understands mission and goals</a:t>
            </a:r>
          </a:p>
          <a:p>
            <a:pPr>
              <a:spcBef>
                <a:spcPct val="0"/>
              </a:spcBef>
            </a:pPr>
            <a:endParaRPr lang="en-US" smtClean="0"/>
          </a:p>
        </p:txBody>
      </p:sp>
      <p:sp>
        <p:nvSpPr>
          <p:cNvPr id="645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FBEC246-C547-4369-B623-27C79460D19C}" type="slidenum">
              <a:rPr lang="en-US"/>
              <a:pPr fontAlgn="base">
                <a:spcBef>
                  <a:spcPct val="0"/>
                </a:spcBef>
                <a:spcAft>
                  <a:spcPct val="0"/>
                </a:spcAft>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Rachel</a:t>
            </a:r>
          </a:p>
          <a:p>
            <a:pPr>
              <a:spcBef>
                <a:spcPct val="0"/>
              </a:spcBef>
            </a:pPr>
            <a:r>
              <a:rPr lang="en-US" smtClean="0"/>
              <a:t>Team Compensation Components</a:t>
            </a:r>
          </a:p>
          <a:p>
            <a:pPr>
              <a:spcBef>
                <a:spcPct val="0"/>
              </a:spcBef>
            </a:pPr>
            <a:endParaRPr lang="en-US" smtClean="0"/>
          </a:p>
          <a:p>
            <a:pPr>
              <a:spcBef>
                <a:spcPct val="0"/>
              </a:spcBef>
            </a:pPr>
            <a:r>
              <a:rPr lang="en-US" smtClean="0"/>
              <a:t>Reinforces both team and individual performance</a:t>
            </a:r>
          </a:p>
          <a:p>
            <a:pPr>
              <a:spcBef>
                <a:spcPct val="0"/>
              </a:spcBef>
            </a:pPr>
            <a:endParaRPr lang="en-US" smtClean="0"/>
          </a:p>
          <a:p>
            <a:pPr>
              <a:spcBef>
                <a:spcPct val="0"/>
              </a:spcBef>
            </a:pPr>
            <a:r>
              <a:rPr lang="en-US" smtClean="0"/>
              <a:t>This method rewards on individual efforts and achievement, as well as, on team-based initiatives and accomplishments.  </a:t>
            </a:r>
          </a:p>
        </p:txBody>
      </p:sp>
      <p:sp>
        <p:nvSpPr>
          <p:cNvPr id="665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266725-F049-4C74-BCEC-2B8CD675D41E}" type="slidenum">
              <a:rPr lang="en-US"/>
              <a:pPr fontAlgn="base">
                <a:spcBef>
                  <a:spcPct val="0"/>
                </a:spcBef>
                <a:spcAft>
                  <a:spcPct val="0"/>
                </a:spcAft>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Rachel </a:t>
            </a:r>
          </a:p>
          <a:p>
            <a:pPr>
              <a:spcBef>
                <a:spcPct val="0"/>
              </a:spcBef>
            </a:pPr>
            <a:endParaRPr lang="en-US" smtClean="0"/>
          </a:p>
          <a:p>
            <a:pPr>
              <a:spcBef>
                <a:spcPct val="0"/>
              </a:spcBef>
            </a:pPr>
            <a:r>
              <a:rPr lang="en-US" smtClean="0"/>
              <a:t>Difficult to implement because people are not used to a high degree of specificity in their communication.</a:t>
            </a:r>
          </a:p>
        </p:txBody>
      </p:sp>
      <p:sp>
        <p:nvSpPr>
          <p:cNvPr id="686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7235E73-68F9-4EAC-A6F5-8A2F2DACA41A}" type="slidenum">
              <a:rPr lang="en-US"/>
              <a:pPr fontAlgn="base">
                <a:spcBef>
                  <a:spcPct val="0"/>
                </a:spcBef>
                <a:spcAft>
                  <a:spcPct val="0"/>
                </a:spcAft>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bwMode="auto">
          <a:noFill/>
          <a:ln>
            <a:solidFill>
              <a:srgbClr val="000000"/>
            </a:solidFill>
            <a:miter lim="800000"/>
            <a:headEnd/>
            <a:tailEnd/>
          </a:ln>
        </p:spPr>
      </p:sp>
      <p:sp>
        <p:nvSpPr>
          <p:cNvPr id="706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Rachel</a:t>
            </a:r>
          </a:p>
          <a:p>
            <a:pPr>
              <a:spcBef>
                <a:spcPct val="0"/>
              </a:spcBef>
            </a:pPr>
            <a:endParaRPr lang="en-US" smtClean="0"/>
          </a:p>
          <a:p>
            <a:pPr>
              <a:spcBef>
                <a:spcPct val="0"/>
              </a:spcBef>
            </a:pPr>
            <a:r>
              <a:rPr lang="en-US" smtClean="0"/>
              <a:t>Model for developing a team and individual compensation system</a:t>
            </a:r>
          </a:p>
        </p:txBody>
      </p:sp>
      <p:sp>
        <p:nvSpPr>
          <p:cNvPr id="706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77BCB3A-0FE9-4A19-8D16-D3883E719990}" type="slidenum">
              <a:rPr lang="en-US"/>
              <a:pPr fontAlgn="base">
                <a:spcBef>
                  <a:spcPct val="0"/>
                </a:spcBef>
                <a:spcAft>
                  <a:spcPct val="0"/>
                </a:spcAft>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Rachel</a:t>
            </a:r>
          </a:p>
          <a:p>
            <a:pPr>
              <a:spcBef>
                <a:spcPct val="0"/>
              </a:spcBef>
            </a:pPr>
            <a:endParaRPr lang="en-US" smtClean="0"/>
          </a:p>
          <a:p>
            <a:pPr>
              <a:spcBef>
                <a:spcPct val="0"/>
              </a:spcBef>
            </a:pPr>
            <a:r>
              <a:rPr lang="en-US" smtClean="0"/>
              <a:t>Nonmonetary rewards could include free vacation days, event tickets, gift certificates, getaway weekends, other prizes such as electronics or household products.  Continuing professional education and development is also a prime motivator.</a:t>
            </a:r>
          </a:p>
        </p:txBody>
      </p:sp>
      <p:sp>
        <p:nvSpPr>
          <p:cNvPr id="727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E252020-4F8E-4470-AB22-1D2F1D75335D}" type="slidenum">
              <a:rPr lang="en-US"/>
              <a:pPr fontAlgn="base">
                <a:spcBef>
                  <a:spcPct val="0"/>
                </a:spcBef>
                <a:spcAft>
                  <a:spcPct val="0"/>
                </a:spcAft>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Rachel</a:t>
            </a:r>
          </a:p>
          <a:p>
            <a:pPr>
              <a:spcBef>
                <a:spcPct val="0"/>
              </a:spcBef>
            </a:pPr>
            <a:endParaRPr lang="en-US" smtClean="0"/>
          </a:p>
          <a:p>
            <a:pPr>
              <a:spcBef>
                <a:spcPct val="0"/>
              </a:spcBef>
            </a:pPr>
            <a:r>
              <a:rPr lang="en-US" smtClean="0"/>
              <a:t>Book definition:  A group of people with a common, collective goal.  Everyone in the team must be aware of the goal and must work with other members of the team to achieve that goal.</a:t>
            </a:r>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1926B82-AAE7-426A-85F7-D609A477FD19}" type="slidenum">
              <a:rPr lang="en-US"/>
              <a:pPr fontAlgn="base">
                <a:spcBef>
                  <a:spcPct val="0"/>
                </a:spcBef>
                <a:spcAft>
                  <a:spcPct val="0"/>
                </a:spcAft>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p:cNvSpPr>
          <p:nvPr>
            <p:ph type="sldImg"/>
          </p:nvPr>
        </p:nvSpPr>
        <p:spPr bwMode="auto">
          <a:noFill/>
          <a:ln>
            <a:solidFill>
              <a:srgbClr val="000000"/>
            </a:solidFill>
            <a:miter lim="800000"/>
            <a:headEnd/>
            <a:tailEnd/>
          </a:ln>
        </p:spPr>
      </p:sp>
      <p:sp>
        <p:nvSpPr>
          <p:cNvPr id="747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Rachel</a:t>
            </a:r>
          </a:p>
        </p:txBody>
      </p:sp>
      <p:sp>
        <p:nvSpPr>
          <p:cNvPr id="747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83C05AE-690F-4729-84EA-399A7C21F302}" type="slidenum">
              <a:rPr lang="en-US"/>
              <a:pPr fontAlgn="base">
                <a:spcBef>
                  <a:spcPct val="0"/>
                </a:spcBef>
                <a:spcAft>
                  <a:spcPct val="0"/>
                </a:spcAft>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Rachel</a:t>
            </a:r>
          </a:p>
        </p:txBody>
      </p:sp>
      <p:sp>
        <p:nvSpPr>
          <p:cNvPr id="768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12CF8EB-2C76-4736-A2FC-7DF2F48A7739}" type="slidenum">
              <a:rPr lang="en-US"/>
              <a:pPr fontAlgn="base">
                <a:spcBef>
                  <a:spcPct val="0"/>
                </a:spcBef>
                <a:spcAft>
                  <a:spcPct val="0"/>
                </a:spcAft>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p:cNvSpPr>
          <p:nvPr>
            <p:ph type="sldImg"/>
          </p:nvPr>
        </p:nvSpPr>
        <p:spPr bwMode="auto">
          <a:noFill/>
          <a:ln>
            <a:solidFill>
              <a:srgbClr val="000000"/>
            </a:solidFill>
            <a:miter lim="800000"/>
            <a:headEnd/>
            <a:tailEnd/>
          </a:ln>
        </p:spPr>
      </p:sp>
      <p:sp>
        <p:nvSpPr>
          <p:cNvPr id="788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Rachel</a:t>
            </a:r>
          </a:p>
        </p:txBody>
      </p:sp>
      <p:sp>
        <p:nvSpPr>
          <p:cNvPr id="788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590A15-A749-4BB5-A060-54C9C63A61DF}" type="slidenum">
              <a:rPr lang="en-US"/>
              <a:pPr fontAlgn="base">
                <a:spcBef>
                  <a:spcPct val="0"/>
                </a:spcBef>
                <a:spcAft>
                  <a:spcPct val="0"/>
                </a:spcAft>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bwMode="auto">
          <a:noFill/>
          <a:ln>
            <a:solidFill>
              <a:srgbClr val="000000"/>
            </a:solidFill>
            <a:miter lim="800000"/>
            <a:headEnd/>
            <a:tailEnd/>
          </a:ln>
        </p:spPr>
      </p:sp>
      <p:sp>
        <p:nvSpPr>
          <p:cNvPr id="808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08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0F7F9DD-F49B-418C-80BC-68F633988D94}" type="slidenum">
              <a:rPr lang="en-US"/>
              <a:pPr fontAlgn="base">
                <a:spcBef>
                  <a:spcPct val="0"/>
                </a:spcBef>
                <a:spcAft>
                  <a:spcPct val="0"/>
                </a:spcAft>
              </a:pPr>
              <a:t>33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Rachel</a:t>
            </a:r>
          </a:p>
          <a:p>
            <a:pPr>
              <a:spcBef>
                <a:spcPct val="0"/>
              </a:spcBef>
            </a:pPr>
            <a:endParaRPr lang="en-US" smtClean="0"/>
          </a:p>
          <a:p>
            <a:pPr>
              <a:spcBef>
                <a:spcPct val="0"/>
              </a:spcBef>
            </a:pPr>
            <a:r>
              <a:rPr lang="en-US" smtClean="0"/>
              <a:t>Teams are able to outperform individuals.  In the context of Total Quality Management, teams are said to facilitate information sharing, problem solving, and to develop employee responsibility for managing quality performance.</a:t>
            </a:r>
          </a:p>
          <a:p>
            <a:pPr>
              <a:spcBef>
                <a:spcPct val="0"/>
              </a:spcBef>
            </a:pPr>
            <a:endParaRPr lang="en-US" smtClean="0"/>
          </a:p>
          <a:p>
            <a:pPr>
              <a:spcBef>
                <a:spcPct val="0"/>
              </a:spcBef>
            </a:pPr>
            <a:r>
              <a:rPr lang="en-US" smtClean="0"/>
              <a:t>Team working is also seen to promote communication between employees and management, which in turn facilitates the integration of the organizational quality mission.</a:t>
            </a:r>
          </a:p>
          <a:p>
            <a:pPr>
              <a:spcBef>
                <a:spcPct val="0"/>
              </a:spcBef>
            </a:pPr>
            <a:endParaRPr lang="en-US" smtClean="0"/>
          </a:p>
          <a:p>
            <a:pPr>
              <a:spcBef>
                <a:spcPct val="0"/>
              </a:spcBef>
            </a:pPr>
            <a:r>
              <a:rPr lang="en-US" smtClean="0"/>
              <a:t>Promotes communication and cooperation between employees in different areas of the organization, which facilitates problem solving.</a:t>
            </a:r>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716E47-8861-4EC6-A18D-DE46165CC964}"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Rachel</a:t>
            </a:r>
          </a:p>
          <a:p>
            <a:pPr>
              <a:spcBef>
                <a:spcPct val="0"/>
              </a:spcBef>
            </a:pPr>
            <a:endParaRPr lang="en-US" smtClean="0"/>
          </a:p>
          <a:p>
            <a:pPr>
              <a:spcBef>
                <a:spcPct val="0"/>
              </a:spcBef>
            </a:pPr>
            <a:r>
              <a:rPr lang="en-US" smtClean="0"/>
              <a:t>Better understanding of decisions</a:t>
            </a:r>
          </a:p>
          <a:p>
            <a:pPr>
              <a:spcBef>
                <a:spcPct val="0"/>
              </a:spcBef>
            </a:pPr>
            <a:endParaRPr lang="en-US" smtClean="0"/>
          </a:p>
          <a:p>
            <a:pPr>
              <a:spcBef>
                <a:spcPct val="0"/>
              </a:spcBef>
            </a:pPr>
            <a:r>
              <a:rPr lang="en-US" smtClean="0"/>
              <a:t>More support for and participation in implementation of plans</a:t>
            </a:r>
          </a:p>
          <a:p>
            <a:pPr>
              <a:spcBef>
                <a:spcPct val="0"/>
              </a:spcBef>
            </a:pPr>
            <a:endParaRPr lang="en-US" smtClean="0"/>
          </a:p>
          <a:p>
            <a:pPr>
              <a:spcBef>
                <a:spcPct val="0"/>
              </a:spcBef>
            </a:pPr>
            <a:r>
              <a:rPr lang="en-US" smtClean="0"/>
              <a:t>Increased contribution to problem solving and decision making</a:t>
            </a:r>
          </a:p>
          <a:p>
            <a:pPr>
              <a:spcBef>
                <a:spcPct val="0"/>
              </a:spcBef>
            </a:pPr>
            <a:endParaRPr lang="en-US" smtClean="0"/>
          </a:p>
          <a:p>
            <a:pPr>
              <a:spcBef>
                <a:spcPct val="0"/>
              </a:spcBef>
            </a:pPr>
            <a:r>
              <a:rPr lang="en-US" smtClean="0"/>
              <a:t>More ownership of decision, processes, and changes</a:t>
            </a:r>
          </a:p>
          <a:p>
            <a:pPr>
              <a:spcBef>
                <a:spcPct val="0"/>
              </a:spcBef>
            </a:pPr>
            <a:endParaRPr lang="en-US" smtClean="0"/>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AEA8AC-8402-4BB3-A208-27C306D3AE5B}"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Rachel</a:t>
            </a:r>
          </a:p>
          <a:p>
            <a:pPr>
              <a:spcBef>
                <a:spcPct val="0"/>
              </a:spcBef>
            </a:pPr>
            <a:r>
              <a:rPr lang="en-US" smtClean="0"/>
              <a:t>All team efforts should be directed towards the same clear goals.  This will rely heavily on communication throughout the team and relationships between team members.</a:t>
            </a:r>
          </a:p>
          <a:p>
            <a:pPr>
              <a:spcBef>
                <a:spcPct val="0"/>
              </a:spcBef>
            </a:pPr>
            <a:endParaRPr lang="en-US" smtClean="0"/>
          </a:p>
          <a:p>
            <a:pPr>
              <a:spcBef>
                <a:spcPct val="0"/>
              </a:spcBef>
            </a:pPr>
            <a:r>
              <a:rPr lang="en-US" smtClean="0"/>
              <a:t>Team members should be able to utilize their strengths and be able to compensate for other weaknesses that are present within the team.</a:t>
            </a:r>
          </a:p>
          <a:p>
            <a:pPr>
              <a:spcBef>
                <a:spcPct val="0"/>
              </a:spcBef>
            </a:pPr>
            <a:endParaRPr lang="en-US" smtClean="0"/>
          </a:p>
          <a:p>
            <a:pPr>
              <a:spcBef>
                <a:spcPct val="0"/>
              </a:spcBef>
            </a:pPr>
            <a:r>
              <a:rPr lang="en-US" smtClean="0"/>
              <a:t>Different personality types should be balanced and be able to compensate for each other.</a:t>
            </a:r>
          </a:p>
          <a:p>
            <a:pPr>
              <a:spcBef>
                <a:spcPct val="0"/>
              </a:spcBef>
            </a:pPr>
            <a:endParaRPr lang="en-US" smtClean="0"/>
          </a:p>
          <a:p>
            <a:pPr>
              <a:spcBef>
                <a:spcPct val="0"/>
              </a:spcBef>
            </a:pPr>
            <a:endParaRPr lang="en-US" smtClean="0"/>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35773AB-9C00-43F6-A8F8-EB1EC2471C34}"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Rachel</a:t>
            </a:r>
          </a:p>
          <a:p>
            <a:pPr>
              <a:spcBef>
                <a:spcPct val="0"/>
              </a:spcBef>
            </a:pPr>
            <a:r>
              <a:rPr lang="en-US" smtClean="0"/>
              <a:t>Facilitate Open Questions</a:t>
            </a:r>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EB45F5E-96A6-4962-829E-CD0C05835BD9}"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Rachel</a:t>
            </a:r>
          </a:p>
          <a:p>
            <a:pPr>
              <a:spcBef>
                <a:spcPct val="0"/>
              </a:spcBef>
            </a:pPr>
            <a:endParaRPr lang="en-US" smtClean="0"/>
          </a:p>
          <a:p>
            <a:pPr>
              <a:spcBef>
                <a:spcPct val="0"/>
              </a:spcBef>
            </a:pPr>
            <a:r>
              <a:rPr lang="en-US" smtClean="0"/>
              <a:t>*Slide co-insides with activity: students should select role cards and find out their role within the company activity</a:t>
            </a:r>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35EA774-9AB9-4749-BC83-E31AE52A9DD8}"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Rachel</a:t>
            </a:r>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511B30-D685-4228-BA2C-D2534F887C80}"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29"/>
          <p:cNvSpPr>
            <a:spLocks noGrp="1"/>
          </p:cNvSpPr>
          <p:nvPr>
            <p:ph type="dt" sz="half" idx="10"/>
          </p:nvPr>
        </p:nvSpPr>
        <p:spPr/>
        <p:txBody>
          <a:bodyPr/>
          <a:lstStyle>
            <a:lvl1pPr>
              <a:defRPr/>
            </a:lvl1pPr>
          </a:lstStyle>
          <a:p>
            <a:pPr>
              <a:defRPr/>
            </a:pPr>
            <a:fld id="{70C67006-365A-4B57-8835-A2AAEA853FBE}" type="datetimeFigureOut">
              <a:rPr lang="en-US"/>
              <a:pPr>
                <a:defRPr/>
              </a:pPr>
              <a:t>2/24/2010</a:t>
            </a:fld>
            <a:endParaRPr lang="en-US"/>
          </a:p>
        </p:txBody>
      </p:sp>
      <p:sp>
        <p:nvSpPr>
          <p:cNvPr id="7" name="Footer Placeholder 18"/>
          <p:cNvSpPr>
            <a:spLocks noGrp="1"/>
          </p:cNvSpPr>
          <p:nvPr>
            <p:ph type="ftr" sz="quarter" idx="11"/>
          </p:nvPr>
        </p:nvSpPr>
        <p:spPr/>
        <p:txBody>
          <a:bodyPr/>
          <a:lstStyle>
            <a:lvl1pPr>
              <a:defRPr/>
            </a:lvl1pPr>
          </a:lstStyle>
          <a:p>
            <a:pPr>
              <a:defRPr/>
            </a:pPr>
            <a:endParaRPr lang="en-US"/>
          </a:p>
        </p:txBody>
      </p:sp>
      <p:sp>
        <p:nvSpPr>
          <p:cNvPr id="8" name="Slide Number Placeholder 26"/>
          <p:cNvSpPr>
            <a:spLocks noGrp="1"/>
          </p:cNvSpPr>
          <p:nvPr>
            <p:ph type="sldNum" sz="quarter" idx="12"/>
          </p:nvPr>
        </p:nvSpPr>
        <p:spPr/>
        <p:txBody>
          <a:bodyPr/>
          <a:lstStyle>
            <a:lvl1pPr>
              <a:defRPr/>
            </a:lvl1pPr>
          </a:lstStyle>
          <a:p>
            <a:pPr>
              <a:defRPr/>
            </a:pPr>
            <a:fld id="{396EB717-36E8-43FB-B239-2B9D4CD7839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BAC2ACB-A000-46F5-8033-5CC0150D317C}" type="datetimeFigureOut">
              <a:rPr lang="en-US"/>
              <a:pPr>
                <a:defRPr/>
              </a:pPr>
              <a:t>2/24/2010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71DF0F8-DAB5-43AC-A829-3A131D2F162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C42473B-9E86-4CA1-A258-0EF8CABA7646}" type="datetimeFigureOut">
              <a:rPr lang="en-US"/>
              <a:pPr>
                <a:defRPr/>
              </a:pPr>
              <a:t>2/24/2010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9A1E478-C802-4F6E-AAE7-E6650DB634D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406F686-0E41-48E0-A427-0677098B1388}" type="datetimeFigureOut">
              <a:rPr lang="en-US"/>
              <a:pPr>
                <a:defRPr/>
              </a:pPr>
              <a:t>2/24/2010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ED704AA-3C10-4215-9120-6C83BD9EF4E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FAC8E2B6-B505-4C78-B36F-2DBC76675CE6}" type="datetimeFigureOut">
              <a:rPr lang="en-US"/>
              <a:pPr>
                <a:defRPr/>
              </a:pPr>
              <a:t>2/24/2010</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54BA0223-A6F4-427C-B372-FB99C4BA9C0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EF573E5-F107-40E8-A55F-B17105BE1DC6}" type="datetimeFigureOut">
              <a:rPr lang="en-US"/>
              <a:pPr>
                <a:defRPr/>
              </a:pPr>
              <a:t>2/24/2010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77353AC5-270E-4719-B9CE-20698B3C4D0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FB1BE131-DBE1-476C-A7CF-7FCA51E7FCAA}" type="datetimeFigureOut">
              <a:rPr lang="en-US"/>
              <a:pPr>
                <a:defRPr/>
              </a:pPr>
              <a:t>2/24/2010</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ED96AD37-44FB-4A52-BE2C-6E5ACBDB318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BF9A3BA-9D84-4AFF-9C8E-AFEF96BF68EE}" type="datetimeFigureOut">
              <a:rPr lang="en-US"/>
              <a:pPr>
                <a:defRPr/>
              </a:pPr>
              <a:t>2/24/2010</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DD07A3AE-65EA-4274-A6D5-FDB4F7B33F7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5619518-FE78-4DAF-A84E-B29720E42D9F}" type="datetimeFigureOut">
              <a:rPr lang="en-US"/>
              <a:pPr>
                <a:defRPr/>
              </a:pPr>
              <a:t>2/24/2010</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1B7452F1-8314-4A07-90D9-F15EF0B144E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7F03EA5A-76C2-4841-9C5A-4517F9740CB2}" type="datetimeFigureOut">
              <a:rPr lang="en-US"/>
              <a:pPr>
                <a:defRPr/>
              </a:pPr>
              <a:t>2/24/2010</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156575" y="6421438"/>
            <a:ext cx="762000" cy="365125"/>
          </a:xfrm>
        </p:spPr>
        <p:txBody>
          <a:bodyPr/>
          <a:lstStyle>
            <a:lvl1pPr>
              <a:defRPr/>
            </a:lvl1pPr>
          </a:lstStyle>
          <a:p>
            <a:pPr>
              <a:defRPr/>
            </a:pPr>
            <a:fld id="{FD544426-079B-408F-9341-BFDAC248898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32A08FA4-D427-481E-A5A6-1724FBE6F4BE}" type="datetimeFigureOut">
              <a:rPr lang="en-US"/>
              <a:pPr>
                <a:defRPr/>
              </a:pPr>
              <a:t>2/24/2010</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E544E307-9483-488B-A4F7-9DDD1A87794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2" name="Freef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D00C9242-A061-44C2-AB06-A1B821EAB927}" type="datetimeFigureOut">
              <a:rPr lang="en-US"/>
              <a:pPr>
                <a:defRPr/>
              </a:pPr>
              <a:t>2/24/2010</a:t>
            </a:fld>
            <a:endParaRPr lang="en-US"/>
          </a:p>
        </p:txBody>
      </p:sp>
      <p:sp>
        <p:nvSpPr>
          <p:cNvPr id="22" name="Footer Placeholder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a:solidFill>
                  <a:schemeClr val="tx2">
                    <a:shade val="5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DC32EE1D-897A-45AB-BDDB-C019A51A33ED}"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92" r:id="rId1"/>
    <p:sldLayoutId id="2147483791" r:id="rId2"/>
    <p:sldLayoutId id="2147483793" r:id="rId3"/>
    <p:sldLayoutId id="2147483790" r:id="rId4"/>
    <p:sldLayoutId id="2147483794" r:id="rId5"/>
    <p:sldLayoutId id="2147483789" r:id="rId6"/>
    <p:sldLayoutId id="2147483788" r:id="rId7"/>
    <p:sldLayoutId id="2147483795" r:id="rId8"/>
    <p:sldLayoutId id="2147483796" r:id="rId9"/>
    <p:sldLayoutId id="2147483787" r:id="rId10"/>
    <p:sldLayoutId id="2147483786" r:id="rId11"/>
  </p:sldLayoutIdLst>
  <p:txStyles>
    <p:titleStyle>
      <a:lvl1pPr algn="l" rtl="0" fontAlgn="base">
        <a:spcBef>
          <a:spcPct val="0"/>
        </a:spcBef>
        <a:spcAft>
          <a:spcPct val="0"/>
        </a:spcAft>
        <a:defRPr sz="4600" kern="1200">
          <a:solidFill>
            <a:schemeClr val="tx1"/>
          </a:solidFill>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fontAlgn="base">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fontAlgn="base">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youtube.com/watch?v=jF80RqLkl6E"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www.youtube.com/watch?v=DX2ekG5kenM&amp;NR=1"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tlt.its.psu.edu/suggestions/teams/student/conflicts.html"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752600"/>
            <a:ext cx="6480048" cy="2301240"/>
          </a:xfrm>
        </p:spPr>
        <p:txBody>
          <a:bodyPr>
            <a:normAutofit/>
          </a:bodyPr>
          <a:lstStyle/>
          <a:p>
            <a:pPr fontAlgn="auto">
              <a:spcAft>
                <a:spcPts val="0"/>
              </a:spcAft>
              <a:defRPr/>
            </a:pPr>
            <a:r>
              <a:rPr smtClean="0"/>
              <a:t>Team Building and Teamwork</a:t>
            </a:r>
            <a:endParaRPr/>
          </a:p>
        </p:txBody>
      </p:sp>
      <p:sp>
        <p:nvSpPr>
          <p:cNvPr id="14338" name="Subtitle 2"/>
          <p:cNvSpPr>
            <a:spLocks noGrp="1"/>
          </p:cNvSpPr>
          <p:nvPr>
            <p:ph type="subTitle" idx="1"/>
          </p:nvPr>
        </p:nvSpPr>
        <p:spPr>
          <a:xfrm>
            <a:off x="457200" y="3505200"/>
            <a:ext cx="6480175" cy="1752600"/>
          </a:xfrm>
        </p:spPr>
        <p:txBody>
          <a:bodyPr/>
          <a:lstStyle/>
          <a:p>
            <a:r>
              <a:rPr lang="en-US" smtClean="0"/>
              <a:t>Rachel Clayberg</a:t>
            </a:r>
          </a:p>
          <a:p>
            <a:r>
              <a:rPr lang="en-US" smtClean="0"/>
              <a:t>Nichole Lynch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Forming a Team	</a:t>
            </a:r>
            <a:endParaRPr lang="en-US" dirty="0"/>
          </a:p>
        </p:txBody>
      </p:sp>
      <p:sp>
        <p:nvSpPr>
          <p:cNvPr id="3" name="Content Placeholder 2"/>
          <p:cNvSpPr>
            <a:spLocks noGrp="1"/>
          </p:cNvSpPr>
          <p:nvPr>
            <p:ph idx="1"/>
          </p:nvPr>
        </p:nvSpPr>
        <p:spPr/>
        <p:txBody>
          <a:bodyPr>
            <a:normAutofit lnSpcReduction="10000"/>
          </a:bodyPr>
          <a:lstStyle/>
          <a:p>
            <a:pPr marL="420624" indent="-384048" fontAlgn="auto">
              <a:spcAft>
                <a:spcPts val="0"/>
              </a:spcAft>
              <a:buFont typeface="Wingdings 2"/>
              <a:buChar char=""/>
              <a:defRPr/>
            </a:pPr>
            <a:r>
              <a:rPr lang="en-US" dirty="0" smtClean="0"/>
              <a:t>Coaching</a:t>
            </a:r>
          </a:p>
          <a:p>
            <a:pPr marL="722376" lvl="1" indent="-274320" fontAlgn="auto">
              <a:spcAft>
                <a:spcPts val="0"/>
              </a:spcAft>
              <a:buFont typeface="Wingdings 2"/>
              <a:buChar char=""/>
              <a:defRPr/>
            </a:pPr>
            <a:r>
              <a:rPr lang="en-US" dirty="0" smtClean="0"/>
              <a:t>Team leaders should facilitate team development and continuous improvement</a:t>
            </a:r>
          </a:p>
          <a:p>
            <a:pPr marL="1005840" lvl="2" indent="-256032" fontAlgn="auto">
              <a:spcAft>
                <a:spcPts val="0"/>
              </a:spcAft>
              <a:buFont typeface="Arial"/>
              <a:buChar char="○"/>
              <a:defRPr/>
            </a:pPr>
            <a:r>
              <a:rPr lang="en-US" dirty="0" smtClean="0"/>
              <a:t>Give teams a clearly defined charter</a:t>
            </a:r>
          </a:p>
          <a:p>
            <a:pPr marL="1005840" lvl="2" indent="-256032" fontAlgn="auto">
              <a:spcAft>
                <a:spcPts val="0"/>
              </a:spcAft>
              <a:buFont typeface="Arial"/>
              <a:buChar char="○"/>
              <a:defRPr/>
            </a:pPr>
            <a:r>
              <a:rPr lang="en-US" dirty="0" smtClean="0"/>
              <a:t>Make team development and team building constant activities</a:t>
            </a:r>
          </a:p>
          <a:p>
            <a:pPr marL="1005840" lvl="2" indent="-256032" fontAlgn="auto">
              <a:spcAft>
                <a:spcPts val="0"/>
              </a:spcAft>
              <a:buFont typeface="Arial"/>
              <a:buChar char="○"/>
              <a:defRPr/>
            </a:pPr>
            <a:r>
              <a:rPr lang="en-US" dirty="0" smtClean="0"/>
              <a:t>Mentor team members</a:t>
            </a:r>
          </a:p>
          <a:p>
            <a:pPr marL="1005840" lvl="2" indent="-256032" fontAlgn="auto">
              <a:spcAft>
                <a:spcPts val="0"/>
              </a:spcAft>
              <a:buFont typeface="Arial"/>
              <a:buChar char="○"/>
              <a:defRPr/>
            </a:pPr>
            <a:r>
              <a:rPr lang="en-US" dirty="0" smtClean="0"/>
              <a:t>Promote mutual respect between themselves and team members</a:t>
            </a:r>
          </a:p>
          <a:p>
            <a:pPr marL="1005840" lvl="2" indent="-256032" fontAlgn="auto">
              <a:spcAft>
                <a:spcPts val="0"/>
              </a:spcAft>
              <a:buFont typeface="Arial"/>
              <a:buChar char="○"/>
              <a:defRPr/>
            </a:pPr>
            <a:r>
              <a:rPr lang="en-US" dirty="0" smtClean="0"/>
              <a:t>Positively promote diversity within the team</a:t>
            </a:r>
          </a:p>
          <a:p>
            <a:pPr marL="1005840" lvl="2" indent="-256032" fontAlgn="auto">
              <a:spcAft>
                <a:spcPts val="0"/>
              </a:spcAft>
              <a:buFont typeface="Arial"/>
              <a:buChar char="○"/>
              <a:defRPr/>
            </a:pPr>
            <a:r>
              <a:rPr lang="en-US" dirty="0" smtClean="0"/>
              <a:t>Employee empowerment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Forming a Team	</a:t>
            </a:r>
            <a:endParaRPr lang="en-US" dirty="0"/>
          </a:p>
        </p:txBody>
      </p:sp>
      <p:sp>
        <p:nvSpPr>
          <p:cNvPr id="34818" name="Content Placeholder 2"/>
          <p:cNvSpPr>
            <a:spLocks noGrp="1"/>
          </p:cNvSpPr>
          <p:nvPr>
            <p:ph idx="1"/>
          </p:nvPr>
        </p:nvSpPr>
        <p:spPr/>
        <p:txBody>
          <a:bodyPr/>
          <a:lstStyle/>
          <a:p>
            <a:r>
              <a:rPr lang="en-US" smtClean="0"/>
              <a:t>Team Recorder</a:t>
            </a:r>
          </a:p>
          <a:p>
            <a:pPr lvl="1"/>
            <a:r>
              <a:rPr lang="en-US" smtClean="0"/>
              <a:t>Takes minutes during team meetings</a:t>
            </a:r>
          </a:p>
          <a:p>
            <a:pPr lvl="1"/>
            <a:r>
              <a:rPr lang="en-US" smtClean="0"/>
              <a:t>Assists the team leader with other types of correspondence that is generated by the team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Forming a Team	</a:t>
            </a:r>
            <a:endParaRPr lang="en-US" dirty="0"/>
          </a:p>
        </p:txBody>
      </p:sp>
      <p:sp>
        <p:nvSpPr>
          <p:cNvPr id="3" name="Content Placeholder 2"/>
          <p:cNvSpPr>
            <a:spLocks noGrp="1"/>
          </p:cNvSpPr>
          <p:nvPr>
            <p:ph idx="1"/>
          </p:nvPr>
        </p:nvSpPr>
        <p:spPr/>
        <p:txBody>
          <a:bodyPr>
            <a:normAutofit/>
          </a:bodyPr>
          <a:lstStyle/>
          <a:p>
            <a:pPr>
              <a:lnSpc>
                <a:spcPct val="90000"/>
              </a:lnSpc>
            </a:pPr>
            <a:r>
              <a:rPr lang="en-US" sz="2800" smtClean="0"/>
              <a:t>Team Quality Advisor</a:t>
            </a:r>
          </a:p>
          <a:p>
            <a:pPr lvl="1">
              <a:lnSpc>
                <a:spcPct val="90000"/>
              </a:lnSpc>
            </a:pPr>
            <a:r>
              <a:rPr lang="en-US" sz="2400" smtClean="0"/>
              <a:t>Focuses on team processes and how decisions are made</a:t>
            </a:r>
          </a:p>
          <a:p>
            <a:pPr lvl="1">
              <a:lnSpc>
                <a:spcPct val="90000"/>
              </a:lnSpc>
            </a:pPr>
            <a:r>
              <a:rPr lang="en-US" sz="2400" smtClean="0"/>
              <a:t>Assists the team leader in breaking down tasks into component parts and assigning those parts to other team members</a:t>
            </a:r>
          </a:p>
          <a:p>
            <a:pPr lvl="1">
              <a:lnSpc>
                <a:spcPct val="90000"/>
              </a:lnSpc>
            </a:pPr>
            <a:r>
              <a:rPr lang="en-US" sz="2400" smtClean="0"/>
              <a:t>Helps the team leader prepare for meetings</a:t>
            </a:r>
          </a:p>
          <a:p>
            <a:pPr lvl="1">
              <a:lnSpc>
                <a:spcPct val="90000"/>
              </a:lnSpc>
            </a:pPr>
            <a:r>
              <a:rPr lang="en-US" sz="2400" smtClean="0"/>
              <a:t>Helps the team members learn to use the scientific approach </a:t>
            </a:r>
          </a:p>
          <a:p>
            <a:pPr lvl="1">
              <a:lnSpc>
                <a:spcPct val="90000"/>
              </a:lnSpc>
            </a:pPr>
            <a:r>
              <a:rPr lang="en-US" sz="2400" smtClean="0"/>
              <a:t>Helps team members convert their recommendations into presentations that can be made to upper management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Forming a Team		</a:t>
            </a:r>
            <a:endParaRPr lang="en-US" dirty="0"/>
          </a:p>
        </p:txBody>
      </p:sp>
      <p:sp>
        <p:nvSpPr>
          <p:cNvPr id="38914" name="Content Placeholder 2"/>
          <p:cNvSpPr>
            <a:spLocks noGrp="1"/>
          </p:cNvSpPr>
          <p:nvPr>
            <p:ph idx="1"/>
          </p:nvPr>
        </p:nvSpPr>
        <p:spPr/>
        <p:txBody>
          <a:bodyPr/>
          <a:lstStyle/>
          <a:p>
            <a:r>
              <a:rPr lang="en-US" smtClean="0"/>
              <a:t>Team Charter</a:t>
            </a:r>
          </a:p>
          <a:p>
            <a:pPr lvl="1"/>
            <a:r>
              <a:rPr lang="en-US" smtClean="0"/>
              <a:t>Team Mission</a:t>
            </a:r>
          </a:p>
          <a:p>
            <a:pPr lvl="1"/>
            <a:r>
              <a:rPr lang="en-US" smtClean="0"/>
              <a:t>Ground Rules </a:t>
            </a:r>
          </a:p>
          <a:p>
            <a:pPr lvl="1"/>
            <a:r>
              <a:rPr lang="en-US" smtClean="0"/>
              <a:t>Team Goals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Forming a Team</a:t>
            </a:r>
            <a:endParaRPr lang="en-US" dirty="0"/>
          </a:p>
        </p:txBody>
      </p:sp>
      <p:sp>
        <p:nvSpPr>
          <p:cNvPr id="40962" name="Content Placeholder 2"/>
          <p:cNvSpPr>
            <a:spLocks noGrp="1"/>
          </p:cNvSpPr>
          <p:nvPr>
            <p:ph idx="1"/>
          </p:nvPr>
        </p:nvSpPr>
        <p:spPr/>
        <p:txBody>
          <a:bodyPr/>
          <a:lstStyle/>
          <a:p>
            <a:r>
              <a:rPr lang="en-US" smtClean="0"/>
              <a:t>Mission Statement</a:t>
            </a:r>
          </a:p>
          <a:p>
            <a:pPr lvl="1"/>
            <a:r>
              <a:rPr lang="en-US" smtClean="0"/>
              <a:t>Broad, encompasses all activities, progress can be measured and SIMPLICITY</a:t>
            </a:r>
          </a:p>
          <a:p>
            <a:pPr lvl="1"/>
            <a:r>
              <a:rPr lang="en-US" smtClean="0"/>
              <a:t>Ex.  The purpose of this team is to reduce the time between when an order is taken and when it is filled, while simultaneously improving the quality of products shipped.</a:t>
            </a:r>
          </a:p>
          <a:p>
            <a:pPr lvl="3"/>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Forming a Team</a:t>
            </a:r>
            <a:endParaRPr lang="en-US" dirty="0"/>
          </a:p>
        </p:txBody>
      </p:sp>
      <p:sp>
        <p:nvSpPr>
          <p:cNvPr id="43010" name="Content Placeholder 2"/>
          <p:cNvSpPr>
            <a:spLocks noGrp="1"/>
          </p:cNvSpPr>
          <p:nvPr>
            <p:ph idx="1"/>
          </p:nvPr>
        </p:nvSpPr>
        <p:spPr/>
        <p:txBody>
          <a:bodyPr/>
          <a:lstStyle/>
          <a:p>
            <a:r>
              <a:rPr lang="en-US" smtClean="0"/>
              <a:t>Ground Rules</a:t>
            </a:r>
          </a:p>
          <a:p>
            <a:pPr lvl="1"/>
            <a:r>
              <a:rPr lang="en-US" smtClean="0"/>
              <a:t>Agreed upon by the whole team</a:t>
            </a:r>
          </a:p>
          <a:p>
            <a:pPr lvl="1"/>
            <a:r>
              <a:rPr lang="en-US" smtClean="0"/>
              <a:t>Describes agreed upon actions and characteristics of team members</a:t>
            </a:r>
          </a:p>
          <a:p>
            <a:pPr lvl="1"/>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Forming a Team</a:t>
            </a:r>
            <a:endParaRPr lang="en-US" dirty="0"/>
          </a:p>
        </p:txBody>
      </p:sp>
      <p:sp>
        <p:nvSpPr>
          <p:cNvPr id="45058" name="Content Placeholder 2"/>
          <p:cNvSpPr>
            <a:spLocks noGrp="1"/>
          </p:cNvSpPr>
          <p:nvPr>
            <p:ph idx="1"/>
          </p:nvPr>
        </p:nvSpPr>
        <p:spPr/>
        <p:txBody>
          <a:bodyPr/>
          <a:lstStyle/>
          <a:p>
            <a:r>
              <a:rPr lang="en-US" smtClean="0"/>
              <a:t>Goals: reaching the mission</a:t>
            </a:r>
          </a:p>
          <a:p>
            <a:pPr lvl="1"/>
            <a:r>
              <a:rPr lang="en-US" smtClean="0"/>
              <a:t>Ad Hoc Teams</a:t>
            </a:r>
          </a:p>
          <a:p>
            <a:pPr lvl="1"/>
            <a:r>
              <a:rPr lang="en-US" smtClean="0"/>
              <a:t>Permanent Teams</a:t>
            </a:r>
          </a:p>
          <a:p>
            <a:pPr lvl="1"/>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Teamwork Cycle</a:t>
            </a:r>
            <a:endParaRPr lang="en-US" dirty="0"/>
          </a:p>
        </p:txBody>
      </p:sp>
      <p:pic>
        <p:nvPicPr>
          <p:cNvPr id="4" name="Content Placeholder 3" descr="Teamwork Flowchart.bmp"/>
          <p:cNvPicPr>
            <a:picLocks noGrp="1" noChangeAspect="1"/>
          </p:cNvPicPr>
          <p:nvPr>
            <p:ph idx="1"/>
          </p:nvPr>
        </p:nvPicPr>
        <p:blipFill>
          <a:blip r:embed="rId3" cstate="print"/>
          <a:srcRect l="3774" t="8889"/>
          <a:stretch>
            <a:fillRect/>
          </a:stretch>
        </p:blipFill>
        <p:spPr>
          <a:xfrm>
            <a:off x="1371600" y="1676400"/>
            <a:ext cx="5791200" cy="4655671"/>
          </a:xfrm>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Team Building 		</a:t>
            </a:r>
            <a:endParaRPr lang="en-US" dirty="0"/>
          </a:p>
        </p:txBody>
      </p:sp>
      <p:sp>
        <p:nvSpPr>
          <p:cNvPr id="49154" name="Content Placeholder 2"/>
          <p:cNvSpPr>
            <a:spLocks noGrp="1"/>
          </p:cNvSpPr>
          <p:nvPr>
            <p:ph idx="1"/>
          </p:nvPr>
        </p:nvSpPr>
        <p:spPr/>
        <p:txBody>
          <a:bodyPr/>
          <a:lstStyle/>
          <a:p>
            <a:r>
              <a:rPr lang="en-US" smtClean="0"/>
              <a:t>Four-Step Approach</a:t>
            </a:r>
          </a:p>
          <a:p>
            <a:pPr lvl="1"/>
            <a:r>
              <a:rPr lang="en-US" smtClean="0"/>
              <a:t>Assess</a:t>
            </a:r>
          </a:p>
          <a:p>
            <a:pPr lvl="1"/>
            <a:r>
              <a:rPr lang="en-US" smtClean="0"/>
              <a:t>Plan</a:t>
            </a:r>
          </a:p>
          <a:p>
            <a:pPr lvl="1"/>
            <a:r>
              <a:rPr lang="en-US" smtClean="0"/>
              <a:t>Execute</a:t>
            </a:r>
          </a:p>
          <a:p>
            <a:pPr lvl="1"/>
            <a:r>
              <a:rPr lang="en-US" smtClean="0"/>
              <a:t>Evaluate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Team Building-Assess		</a:t>
            </a:r>
            <a:endParaRPr lang="en-US" dirty="0"/>
          </a:p>
        </p:txBody>
      </p:sp>
      <p:sp>
        <p:nvSpPr>
          <p:cNvPr id="51202" name="Content Placeholder 2"/>
          <p:cNvSpPr>
            <a:spLocks noGrp="1"/>
          </p:cNvSpPr>
          <p:nvPr>
            <p:ph idx="1"/>
          </p:nvPr>
        </p:nvSpPr>
        <p:spPr/>
        <p:txBody>
          <a:bodyPr/>
          <a:lstStyle/>
          <a:p>
            <a:r>
              <a:rPr lang="en-US" smtClean="0"/>
              <a:t>Look for strengths and weaknesses in team members</a:t>
            </a:r>
          </a:p>
          <a:p>
            <a:r>
              <a:rPr lang="en-US" smtClean="0"/>
              <a:t>For a team to be successful, the following characteristics are needed:</a:t>
            </a:r>
          </a:p>
          <a:p>
            <a:pPr lvl="1"/>
            <a:r>
              <a:rPr lang="en-US" smtClean="0"/>
              <a:t>A clear direction that is understood by all team members</a:t>
            </a:r>
          </a:p>
          <a:p>
            <a:pPr lvl="1"/>
            <a:r>
              <a:rPr lang="en-US" smtClean="0"/>
              <a:t>Team players</a:t>
            </a:r>
          </a:p>
          <a:p>
            <a:pPr lvl="1"/>
            <a:r>
              <a:rPr lang="en-US" smtClean="0"/>
              <a:t>Understood and accepted accountability measures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3" cstate="print"/>
          <a:srcRect/>
          <a:stretch>
            <a:fillRect/>
          </a:stretch>
        </p:blipFill>
        <p:spPr>
          <a:xfrm>
            <a:off x="1752600" y="381000"/>
            <a:ext cx="5415597" cy="6094170"/>
          </a:xfrm>
          <a:effectLst>
            <a:softEdge rad="112500"/>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Team Building-Plan		</a:t>
            </a:r>
            <a:endParaRPr lang="en-US" dirty="0"/>
          </a:p>
        </p:txBody>
      </p:sp>
      <p:sp>
        <p:nvSpPr>
          <p:cNvPr id="53250" name="Content Placeholder 2"/>
          <p:cNvSpPr>
            <a:spLocks noGrp="1"/>
          </p:cNvSpPr>
          <p:nvPr>
            <p:ph idx="1"/>
          </p:nvPr>
        </p:nvSpPr>
        <p:spPr/>
        <p:txBody>
          <a:bodyPr/>
          <a:lstStyle/>
          <a:p>
            <a:r>
              <a:rPr lang="en-US" smtClean="0"/>
              <a:t>Planning</a:t>
            </a:r>
          </a:p>
          <a:p>
            <a:pPr lvl="1"/>
            <a:r>
              <a:rPr lang="en-US" smtClean="0"/>
              <a:t>Based on the results of a needs assessment</a:t>
            </a:r>
          </a:p>
          <a:p>
            <a:pPr lvl="1"/>
            <a:r>
              <a:rPr lang="en-US" smtClean="0"/>
              <a:t>Activities should be based on the strengths and weaknesses of the needs assessment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Team Building-Execute		</a:t>
            </a:r>
            <a:endParaRPr lang="en-US" dirty="0"/>
          </a:p>
        </p:txBody>
      </p:sp>
      <p:sp>
        <p:nvSpPr>
          <p:cNvPr id="55298" name="Content Placeholder 2"/>
          <p:cNvSpPr>
            <a:spLocks noGrp="1"/>
          </p:cNvSpPr>
          <p:nvPr>
            <p:ph idx="1"/>
          </p:nvPr>
        </p:nvSpPr>
        <p:spPr/>
        <p:txBody>
          <a:bodyPr/>
          <a:lstStyle/>
          <a:p>
            <a:r>
              <a:rPr lang="en-US" smtClean="0"/>
              <a:t>Execution</a:t>
            </a:r>
          </a:p>
          <a:p>
            <a:pPr lvl="1"/>
            <a:r>
              <a:rPr lang="en-US" smtClean="0"/>
              <a:t>Just-in-time </a:t>
            </a:r>
          </a:p>
          <a:p>
            <a:pPr lvl="1"/>
            <a:r>
              <a:rPr lang="en-US" smtClean="0"/>
              <a:t>Continuous improvement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Team Building-Evaluate		</a:t>
            </a:r>
            <a:endParaRPr lang="en-US" dirty="0"/>
          </a:p>
        </p:txBody>
      </p:sp>
      <p:sp>
        <p:nvSpPr>
          <p:cNvPr id="57346" name="Content Placeholder 2"/>
          <p:cNvSpPr>
            <a:spLocks noGrp="1"/>
          </p:cNvSpPr>
          <p:nvPr>
            <p:ph idx="1"/>
          </p:nvPr>
        </p:nvSpPr>
        <p:spPr/>
        <p:txBody>
          <a:bodyPr/>
          <a:lstStyle/>
          <a:p>
            <a:r>
              <a:rPr lang="en-US" smtClean="0"/>
              <a:t>Evaluation</a:t>
            </a:r>
          </a:p>
          <a:p>
            <a:pPr lvl="1"/>
            <a:r>
              <a:rPr lang="en-US" smtClean="0"/>
              <a:t>Effectiveness can be measured based on how well weaknesses identified in the needs assessment were strengthened.</a:t>
            </a:r>
          </a:p>
          <a:p>
            <a:pPr lvl="1"/>
            <a:r>
              <a:rPr lang="en-US" smtClean="0"/>
              <a:t>Re-administer the needs assessment</a:t>
            </a:r>
          </a:p>
          <a:p>
            <a:pPr lvl="1"/>
            <a:r>
              <a:rPr lang="en-US" smtClean="0"/>
              <a:t>Could result in additional team building activities</a:t>
            </a:r>
          </a:p>
          <a:p>
            <a:pPr lvl="1"/>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Reasons for Conflict 	</a:t>
            </a:r>
            <a:endParaRPr lang="en-US" dirty="0"/>
          </a:p>
        </p:txBody>
      </p:sp>
      <p:sp>
        <p:nvSpPr>
          <p:cNvPr id="59394" name="Content Placeholder 2"/>
          <p:cNvSpPr>
            <a:spLocks noGrp="1"/>
          </p:cNvSpPr>
          <p:nvPr>
            <p:ph idx="1"/>
          </p:nvPr>
        </p:nvSpPr>
        <p:spPr/>
        <p:txBody>
          <a:bodyPr/>
          <a:lstStyle/>
          <a:p>
            <a:r>
              <a:rPr lang="en-US" smtClean="0"/>
              <a:t>Communication</a:t>
            </a:r>
          </a:p>
          <a:p>
            <a:r>
              <a:rPr lang="en-US" smtClean="0"/>
              <a:t>Structure</a:t>
            </a:r>
          </a:p>
          <a:p>
            <a:r>
              <a:rPr lang="en-US" smtClean="0"/>
              <a:t>Personal</a:t>
            </a:r>
          </a:p>
          <a:p>
            <a:pPr>
              <a:buFont typeface="Wingdings 2" pitchFamily="18" charset="2"/>
              <a:buNone/>
            </a:pPr>
            <a:endParaRPr lang="en-US" smtClean="0"/>
          </a:p>
          <a:p>
            <a:pPr>
              <a:buFont typeface="Wingdings 2" pitchFamily="18" charset="2"/>
              <a:buNone/>
            </a:pPr>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Conflict Resolution		</a:t>
            </a:r>
            <a:endParaRPr lang="en-US" dirty="0"/>
          </a:p>
        </p:txBody>
      </p:sp>
      <p:sp>
        <p:nvSpPr>
          <p:cNvPr id="61442" name="Content Placeholder 2"/>
          <p:cNvSpPr>
            <a:spLocks noGrp="1"/>
          </p:cNvSpPr>
          <p:nvPr>
            <p:ph idx="1"/>
          </p:nvPr>
        </p:nvSpPr>
        <p:spPr>
          <a:xfrm>
            <a:off x="457200" y="1600200"/>
            <a:ext cx="7467600" cy="4953000"/>
          </a:xfrm>
        </p:spPr>
        <p:txBody>
          <a:bodyPr/>
          <a:lstStyle/>
          <a:p>
            <a:r>
              <a:rPr lang="en-US" smtClean="0"/>
              <a:t>Set a positive example of teamwork and resolving conflicts at a company level </a:t>
            </a:r>
          </a:p>
          <a:p>
            <a:r>
              <a:rPr lang="en-US" smtClean="0"/>
              <a:t>Identify and address the conflict </a:t>
            </a:r>
          </a:p>
          <a:p>
            <a:r>
              <a:rPr lang="en-US" smtClean="0"/>
              <a:t>Turn into a positive experience</a:t>
            </a:r>
          </a:p>
          <a:p>
            <a:pPr lvl="1"/>
            <a:r>
              <a:rPr lang="en-US" smtClean="0"/>
              <a:t>Increase employees communication and interpersonal skills</a:t>
            </a:r>
          </a:p>
          <a:p>
            <a:pPr lvl="1">
              <a:buFont typeface="Wingdings 2" pitchFamily="18" charset="2"/>
              <a:buNone/>
            </a:pPr>
            <a:endParaRPr lang="en-US" smtClean="0"/>
          </a:p>
          <a:p>
            <a:endParaRPr lang="en-US" smtClean="0"/>
          </a:p>
          <a:p>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Conflict Resolution</a:t>
            </a:r>
            <a:endParaRPr lang="en-US" dirty="0"/>
          </a:p>
        </p:txBody>
      </p:sp>
      <p:sp>
        <p:nvSpPr>
          <p:cNvPr id="63490" name="Content Placeholder 2"/>
          <p:cNvSpPr>
            <a:spLocks noGrp="1"/>
          </p:cNvSpPr>
          <p:nvPr>
            <p:ph idx="1"/>
          </p:nvPr>
        </p:nvSpPr>
        <p:spPr/>
        <p:txBody>
          <a:bodyPr/>
          <a:lstStyle/>
          <a:p>
            <a:r>
              <a:rPr lang="en-US" smtClean="0"/>
              <a:t>Resolution Strategies:</a:t>
            </a:r>
          </a:p>
          <a:p>
            <a:pPr lvl="1"/>
            <a:r>
              <a:rPr lang="en-US" smtClean="0"/>
              <a:t>Acknowledge that the conflict exists.</a:t>
            </a:r>
          </a:p>
          <a:p>
            <a:pPr lvl="1"/>
            <a:r>
              <a:rPr lang="en-US" smtClean="0"/>
              <a:t>Gain common ground.</a:t>
            </a:r>
          </a:p>
          <a:p>
            <a:pPr lvl="1"/>
            <a:r>
              <a:rPr lang="en-US" smtClean="0"/>
              <a:t>Seek to understand all angles.</a:t>
            </a:r>
          </a:p>
          <a:p>
            <a:pPr lvl="1"/>
            <a:r>
              <a:rPr lang="en-US" smtClean="0"/>
              <a:t>Attack the issue not each other.</a:t>
            </a:r>
          </a:p>
          <a:p>
            <a:pPr lvl="1"/>
            <a:r>
              <a:rPr lang="en-US" smtClean="0"/>
              <a:t>Develop an action plan. </a:t>
            </a:r>
          </a:p>
          <a:p>
            <a:pPr lvl="1"/>
            <a:endParaRPr lang="en-US" smtClean="0"/>
          </a:p>
          <a:p>
            <a:pPr lvl="1"/>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Performance &amp; Rewards	</a:t>
            </a:r>
            <a:endParaRPr lang="en-US" dirty="0"/>
          </a:p>
        </p:txBody>
      </p:sp>
      <p:graphicFrame>
        <p:nvGraphicFramePr>
          <p:cNvPr id="4" name="Content Placeholder 3"/>
          <p:cNvGraphicFramePr>
            <a:graphicFrameLocks noGrp="1"/>
          </p:cNvGraphicFramePr>
          <p:nvPr>
            <p:ph idx="1"/>
          </p:nvPr>
        </p:nvGraphicFramePr>
        <p:xfrm>
          <a:off x="228600" y="1295400"/>
          <a:ext cx="84582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Foundations for Team-Based Rewards</a:t>
            </a:r>
            <a:endParaRPr lang="en-US" dirty="0"/>
          </a:p>
        </p:txBody>
      </p:sp>
      <p:sp>
        <p:nvSpPr>
          <p:cNvPr id="67586" name="Content Placeholder 2"/>
          <p:cNvSpPr>
            <a:spLocks noGrp="1"/>
          </p:cNvSpPr>
          <p:nvPr>
            <p:ph idx="1"/>
          </p:nvPr>
        </p:nvSpPr>
        <p:spPr/>
        <p:txBody>
          <a:bodyPr/>
          <a:lstStyle/>
          <a:p>
            <a:r>
              <a:rPr lang="en-US" smtClean="0"/>
              <a:t>Basic Requirements</a:t>
            </a:r>
          </a:p>
          <a:p>
            <a:pPr lvl="1"/>
            <a:r>
              <a:rPr lang="en-US" smtClean="0"/>
              <a:t>The behaviors that are expected must be communicated to all those affected so they know exactly what is meant by rewardable performance.</a:t>
            </a:r>
          </a:p>
          <a:p>
            <a:pPr lvl="1"/>
            <a:r>
              <a:rPr lang="en-US" smtClean="0"/>
              <a:t>Both team leaders and team members must be explicit about what behaviors are expected, why they are necessary, and how they will be recognized and rewarded.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Performance &amp; Rewards	</a:t>
            </a:r>
            <a:endParaRPr lang="en-US" dirty="0"/>
          </a:p>
        </p:txBody>
      </p:sp>
      <p:graphicFrame>
        <p:nvGraphicFramePr>
          <p:cNvPr id="4" name="Content Placeholder 3"/>
          <p:cNvGraphicFramePr>
            <a:graphicFrameLocks noGrp="1"/>
          </p:cNvGraphicFramePr>
          <p:nvPr>
            <p:ph idx="1"/>
          </p:nvPr>
        </p:nvGraphicFramePr>
        <p:xfrm>
          <a:off x="533400" y="1752600"/>
          <a:ext cx="73152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Performance &amp; Rewards	</a:t>
            </a:r>
            <a:endParaRPr lang="en-US" dirty="0"/>
          </a:p>
        </p:txBody>
      </p:sp>
      <p:sp>
        <p:nvSpPr>
          <p:cNvPr id="71682" name="Content Placeholder 2"/>
          <p:cNvSpPr>
            <a:spLocks noGrp="1"/>
          </p:cNvSpPr>
          <p:nvPr>
            <p:ph idx="1"/>
          </p:nvPr>
        </p:nvSpPr>
        <p:spPr/>
        <p:txBody>
          <a:bodyPr/>
          <a:lstStyle/>
          <a:p>
            <a:r>
              <a:rPr lang="en-US" smtClean="0"/>
              <a:t>Nonmonetary Rewards</a:t>
            </a:r>
          </a:p>
          <a:p>
            <a:pPr lvl="1"/>
            <a:r>
              <a:rPr lang="en-US" smtClean="0"/>
              <a:t>Different people respond to different incentives.</a:t>
            </a:r>
          </a:p>
          <a:p>
            <a:pPr lvl="1"/>
            <a:r>
              <a:rPr lang="en-US" smtClean="0"/>
              <a:t>Organization should survey employees before implementing nonmonetary incentives.</a:t>
            </a:r>
          </a:p>
          <a:p>
            <a:pPr lvl="1"/>
            <a:r>
              <a:rPr lang="en-US" smtClean="0"/>
              <a:t>Set up a system where the employee can select the award that appeals to them.</a:t>
            </a:r>
          </a:p>
          <a:p>
            <a:pPr lvl="1"/>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What is a Team?</a:t>
            </a:r>
            <a:endParaRPr lang="en-US"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endParaRPr>
          </a:p>
        </p:txBody>
      </p:sp>
      <p:sp>
        <p:nvSpPr>
          <p:cNvPr id="3" name="Content Placeholder 2"/>
          <p:cNvSpPr>
            <a:spLocks noGrp="1"/>
          </p:cNvSpPr>
          <p:nvPr>
            <p:ph idx="1"/>
          </p:nvPr>
        </p:nvSpPr>
        <p:spPr/>
        <p:txBody>
          <a:bodyPr>
            <a:normAutofit/>
          </a:bodyPr>
          <a:lstStyle/>
          <a:p>
            <a:pPr marL="420624" indent="-384048" fontAlgn="auto">
              <a:spcAft>
                <a:spcPts val="0"/>
              </a:spcAft>
              <a:buFont typeface="Wingdings 2"/>
              <a:buChar char=""/>
              <a:defRPr/>
            </a:pPr>
            <a:r>
              <a:rPr lang="en-US" dirty="0" smtClean="0">
                <a:ln w="18415" cmpd="sng">
                  <a:solidFill>
                    <a:srgbClr val="FFFFFF"/>
                  </a:solidFill>
                  <a:prstDash val="solid"/>
                </a:ln>
                <a:solidFill>
                  <a:srgbClr val="FFFFFF"/>
                </a:solidFill>
              </a:rPr>
              <a:t>Any group of people organized to work together or interdependently in order to cooperatively meet the needs of their customers by accomplishing a purpose or goal.</a:t>
            </a:r>
            <a:endParaRPr lang="en-US" u="sng" dirty="0" smtClean="0">
              <a:ln w="18415" cmpd="sng">
                <a:solidFill>
                  <a:srgbClr val="FFFFFF"/>
                </a:solidFill>
                <a:prstDash val="solid"/>
              </a:ln>
              <a:solidFill>
                <a:srgbClr val="FFFFFF"/>
              </a:solidFill>
            </a:endParaRPr>
          </a:p>
          <a:p>
            <a:pPr marL="722376" lvl="1" indent="-274320" fontAlgn="auto">
              <a:spcAft>
                <a:spcPts val="0"/>
              </a:spcAft>
              <a:buFont typeface="Wingdings 2"/>
              <a:buChar char=""/>
              <a:defRPr/>
            </a:pPr>
            <a:r>
              <a:rPr lang="en-US" u="sng" dirty="0" smtClean="0">
                <a:ln w="18415" cmpd="sng">
                  <a:solidFill>
                    <a:srgbClr val="FFFFFF"/>
                  </a:solidFill>
                  <a:prstDash val="solid"/>
                </a:ln>
                <a:solidFill>
                  <a:srgbClr val="FFFFFF"/>
                </a:solidFill>
              </a:rPr>
              <a:t>T</a:t>
            </a:r>
            <a:r>
              <a:rPr lang="en-US" dirty="0" smtClean="0">
                <a:ln w="18415" cmpd="sng">
                  <a:solidFill>
                    <a:srgbClr val="FFFFFF"/>
                  </a:solidFill>
                  <a:prstDash val="solid"/>
                </a:ln>
                <a:solidFill>
                  <a:srgbClr val="FFFFFF"/>
                </a:solidFill>
              </a:rPr>
              <a:t>ogether</a:t>
            </a:r>
          </a:p>
          <a:p>
            <a:pPr marL="722376" lvl="1" indent="-274320" fontAlgn="auto">
              <a:spcAft>
                <a:spcPts val="0"/>
              </a:spcAft>
              <a:buFont typeface="Wingdings 2"/>
              <a:buChar char=""/>
              <a:defRPr/>
            </a:pPr>
            <a:r>
              <a:rPr lang="en-US" u="sng" dirty="0" smtClean="0">
                <a:ln w="18415" cmpd="sng">
                  <a:solidFill>
                    <a:srgbClr val="FFFFFF"/>
                  </a:solidFill>
                  <a:prstDash val="solid"/>
                </a:ln>
                <a:solidFill>
                  <a:srgbClr val="FFFFFF"/>
                </a:solidFill>
              </a:rPr>
              <a:t>E</a:t>
            </a:r>
            <a:r>
              <a:rPr lang="en-US" dirty="0" smtClean="0">
                <a:ln w="18415" cmpd="sng">
                  <a:solidFill>
                    <a:srgbClr val="FFFFFF"/>
                  </a:solidFill>
                  <a:prstDash val="solid"/>
                </a:ln>
                <a:solidFill>
                  <a:srgbClr val="FFFFFF"/>
                </a:solidFill>
              </a:rPr>
              <a:t>veryone</a:t>
            </a:r>
          </a:p>
          <a:p>
            <a:pPr marL="722376" lvl="1" indent="-274320" fontAlgn="auto">
              <a:spcAft>
                <a:spcPts val="0"/>
              </a:spcAft>
              <a:buFont typeface="Wingdings 2"/>
              <a:buChar char=""/>
              <a:defRPr/>
            </a:pPr>
            <a:r>
              <a:rPr lang="en-US" u="sng" dirty="0" smtClean="0">
                <a:ln w="18415" cmpd="sng">
                  <a:solidFill>
                    <a:srgbClr val="FFFFFF"/>
                  </a:solidFill>
                  <a:prstDash val="solid"/>
                </a:ln>
                <a:solidFill>
                  <a:srgbClr val="FFFFFF"/>
                </a:solidFill>
              </a:rPr>
              <a:t>A</a:t>
            </a:r>
            <a:r>
              <a:rPr lang="en-US" dirty="0" smtClean="0">
                <a:ln w="18415" cmpd="sng">
                  <a:solidFill>
                    <a:srgbClr val="FFFFFF"/>
                  </a:solidFill>
                  <a:prstDash val="solid"/>
                </a:ln>
                <a:solidFill>
                  <a:srgbClr val="FFFFFF"/>
                </a:solidFill>
              </a:rPr>
              <a:t>ccomplishes</a:t>
            </a:r>
          </a:p>
          <a:p>
            <a:pPr marL="722376" lvl="1" indent="-274320" fontAlgn="auto">
              <a:spcAft>
                <a:spcPts val="0"/>
              </a:spcAft>
              <a:buFont typeface="Wingdings 2"/>
              <a:buChar char=""/>
              <a:defRPr/>
            </a:pPr>
            <a:r>
              <a:rPr lang="en-US" u="sng" dirty="0" smtClean="0">
                <a:ln w="18415" cmpd="sng">
                  <a:solidFill>
                    <a:srgbClr val="FFFFFF"/>
                  </a:solidFill>
                  <a:prstDash val="solid"/>
                </a:ln>
                <a:solidFill>
                  <a:srgbClr val="FFFFFF"/>
                </a:solidFill>
              </a:rPr>
              <a:t>M</a:t>
            </a:r>
            <a:r>
              <a:rPr lang="en-US" dirty="0" smtClean="0">
                <a:ln w="18415" cmpd="sng">
                  <a:solidFill>
                    <a:srgbClr val="FFFFFF"/>
                  </a:solidFill>
                  <a:prstDash val="solid"/>
                </a:ln>
                <a:solidFill>
                  <a:srgbClr val="FFFFFF"/>
                </a:solidFill>
              </a:rPr>
              <a:t>ore</a:t>
            </a:r>
          </a:p>
          <a:p>
            <a:pPr marL="420624" indent="-384048" fontAlgn="auto">
              <a:spcAft>
                <a:spcPts val="0"/>
              </a:spcAft>
              <a:buFont typeface="Wingdings 2"/>
              <a:buChar char=""/>
              <a:defRPr/>
            </a:pPr>
            <a:endParaRPr lang="en-US" dirty="0" smtClean="0">
              <a:ln w="18415" cmpd="sng">
                <a:solidFill>
                  <a:srgbClr val="FFFFFF"/>
                </a:solidFill>
                <a:prstDash val="solid"/>
              </a:ln>
              <a:solidFill>
                <a:srgbClr val="FFFFFF"/>
              </a:solidFill>
            </a:endParaRPr>
          </a:p>
          <a:p>
            <a:pPr marL="420624" indent="-384048" fontAlgn="auto">
              <a:spcAft>
                <a:spcPts val="0"/>
              </a:spcAft>
              <a:buFont typeface="Wingdings 2"/>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Recognition	</a:t>
            </a:r>
            <a:endParaRPr lang="en-US" dirty="0"/>
          </a:p>
        </p:txBody>
      </p:sp>
      <p:sp>
        <p:nvSpPr>
          <p:cNvPr id="73730" name="Content Placeholder 2"/>
          <p:cNvSpPr>
            <a:spLocks noGrp="1"/>
          </p:cNvSpPr>
          <p:nvPr>
            <p:ph idx="1"/>
          </p:nvPr>
        </p:nvSpPr>
        <p:spPr/>
        <p:txBody>
          <a:bodyPr/>
          <a:lstStyle/>
          <a:p>
            <a:r>
              <a:rPr lang="en-US" smtClean="0"/>
              <a:t>One of the strongest motivators is recognition.</a:t>
            </a:r>
          </a:p>
          <a:p>
            <a:r>
              <a:rPr lang="en-US" smtClean="0"/>
              <a:t>There are many ways to ensure that employees are recognized for their accomplishments and their contributions.</a:t>
            </a:r>
          </a:p>
          <a:p>
            <a:r>
              <a:rPr lang="en-US" smtClean="0"/>
              <a:t>Above all, recognize and reward good performance.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Recognition Strategies</a:t>
            </a:r>
            <a:endParaRPr lang="en-US" dirty="0"/>
          </a:p>
        </p:txBody>
      </p:sp>
      <p:sp>
        <p:nvSpPr>
          <p:cNvPr id="75778" name="Content Placeholder 2"/>
          <p:cNvSpPr>
            <a:spLocks noGrp="1"/>
          </p:cNvSpPr>
          <p:nvPr>
            <p:ph idx="1"/>
          </p:nvPr>
        </p:nvSpPr>
        <p:spPr/>
        <p:txBody>
          <a:bodyPr/>
          <a:lstStyle/>
          <a:p>
            <a:r>
              <a:rPr lang="en-US" smtClean="0"/>
              <a:t>Write a letter to the employees family.</a:t>
            </a:r>
          </a:p>
          <a:p>
            <a:r>
              <a:rPr lang="en-US" smtClean="0"/>
              <a:t>Arrange for a senior-level manager to have lunch with the employee.</a:t>
            </a:r>
          </a:p>
          <a:p>
            <a:r>
              <a:rPr lang="en-US" smtClean="0"/>
              <a:t>Have the CEO call the employee personally to say thank you.</a:t>
            </a:r>
          </a:p>
          <a:p>
            <a:r>
              <a:rPr lang="en-US" smtClean="0"/>
              <a:t>What are some other recognition strategies?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Teamwork Clips</a:t>
            </a:r>
            <a:endParaRPr lang="en-US" dirty="0"/>
          </a:p>
        </p:txBody>
      </p:sp>
      <p:sp>
        <p:nvSpPr>
          <p:cNvPr id="77826" name="Content Placeholder 2"/>
          <p:cNvSpPr>
            <a:spLocks noGrp="1"/>
          </p:cNvSpPr>
          <p:nvPr>
            <p:ph idx="1"/>
          </p:nvPr>
        </p:nvSpPr>
        <p:spPr/>
        <p:txBody>
          <a:bodyPr/>
          <a:lstStyle/>
          <a:p>
            <a:r>
              <a:rPr lang="en-US" smtClean="0">
                <a:hlinkClick r:id="rId3"/>
              </a:rPr>
              <a:t>http://www.youtube.com/watch?v=jF80RqLkl6E</a:t>
            </a:r>
            <a:endParaRPr lang="en-US" smtClean="0"/>
          </a:p>
          <a:p>
            <a:r>
              <a:rPr lang="en-US" smtClean="0">
                <a:hlinkClick r:id="rId4"/>
              </a:rPr>
              <a:t>http://www.youtube.com/watch?v=DX2ekG5kenM&amp;NR=1</a:t>
            </a:r>
            <a:endParaRPr lang="en-US" smtClean="0"/>
          </a:p>
          <a:p>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Resources</a:t>
            </a:r>
            <a:endParaRPr lang="en-US" dirty="0"/>
          </a:p>
        </p:txBody>
      </p:sp>
      <p:sp>
        <p:nvSpPr>
          <p:cNvPr id="3" name="Content Placeholder 2"/>
          <p:cNvSpPr>
            <a:spLocks noGrp="1"/>
          </p:cNvSpPr>
          <p:nvPr>
            <p:ph idx="1"/>
          </p:nvPr>
        </p:nvSpPr>
        <p:spPr/>
        <p:txBody>
          <a:bodyPr>
            <a:normAutofit fontScale="70000" lnSpcReduction="20000"/>
          </a:bodyPr>
          <a:lstStyle/>
          <a:p>
            <a:pPr marL="420624" indent="-384048" fontAlgn="auto">
              <a:spcAft>
                <a:spcPts val="0"/>
              </a:spcAft>
              <a:buFont typeface="Wingdings 2"/>
              <a:buChar char=""/>
              <a:defRPr/>
            </a:pPr>
            <a:r>
              <a:rPr lang="en-US" dirty="0" smtClean="0"/>
              <a:t>Building Blocks For Teams (N.D.).  Retrieved on 02/21/2010 from </a:t>
            </a:r>
            <a:r>
              <a:rPr lang="en-US" dirty="0" smtClean="0">
                <a:hlinkClick r:id="rId3"/>
              </a:rPr>
              <a:t>http://tlt.its.psu.edu/suggestions/teams/student/conflicts.html</a:t>
            </a:r>
            <a:endParaRPr lang="en-US" dirty="0" smtClean="0"/>
          </a:p>
          <a:p>
            <a:pPr marL="420624" indent="-384048" fontAlgn="auto">
              <a:spcAft>
                <a:spcPts val="0"/>
              </a:spcAft>
              <a:buFont typeface="Wingdings 2"/>
              <a:buChar char=""/>
              <a:defRPr/>
            </a:pPr>
            <a:endParaRPr lang="en-US" dirty="0" smtClean="0"/>
          </a:p>
          <a:p>
            <a:pPr marL="420624" indent="-384048" fontAlgn="auto">
              <a:spcAft>
                <a:spcPts val="0"/>
              </a:spcAft>
              <a:buFont typeface="Wingdings 2"/>
              <a:buChar char=""/>
              <a:defRPr/>
            </a:pPr>
            <a:r>
              <a:rPr lang="en-US" dirty="0" smtClean="0"/>
              <a:t>Cooney, R. &amp; </a:t>
            </a:r>
            <a:r>
              <a:rPr lang="en-US" dirty="0" err="1" smtClean="0"/>
              <a:t>Sohal</a:t>
            </a:r>
            <a:r>
              <a:rPr lang="en-US" dirty="0" smtClean="0"/>
              <a:t>, A. (2004).  Teamwork and Total Quality Management:  A Durable Partnership.  </a:t>
            </a:r>
            <a:r>
              <a:rPr lang="en-US" i="1" dirty="0" smtClean="0"/>
              <a:t>Total Quality Management</a:t>
            </a:r>
            <a:r>
              <a:rPr lang="en-US" dirty="0" smtClean="0"/>
              <a:t>, 15(8), 1131-1142.</a:t>
            </a:r>
          </a:p>
          <a:p>
            <a:pPr marL="420624" indent="-384048" fontAlgn="auto">
              <a:spcAft>
                <a:spcPts val="0"/>
              </a:spcAft>
              <a:buFont typeface="Wingdings 2"/>
              <a:buChar char=""/>
              <a:defRPr/>
            </a:pPr>
            <a:endParaRPr lang="en-US" dirty="0" smtClean="0"/>
          </a:p>
          <a:p>
            <a:pPr marL="420624" indent="-384048" fontAlgn="auto">
              <a:spcAft>
                <a:spcPts val="0"/>
              </a:spcAft>
              <a:buFont typeface="Wingdings 2"/>
              <a:buChar char=""/>
              <a:defRPr/>
            </a:pPr>
            <a:r>
              <a:rPr lang="en-US" dirty="0" err="1" smtClean="0"/>
              <a:t>Goetsch</a:t>
            </a:r>
            <a:r>
              <a:rPr lang="en-US" dirty="0" smtClean="0"/>
              <a:t>, D.L &amp; Davis, S.B. (2006).  </a:t>
            </a:r>
            <a:r>
              <a:rPr lang="en-US" i="1" dirty="0" smtClean="0"/>
              <a:t>Quality Management for Organizational Excellence.  </a:t>
            </a:r>
            <a:r>
              <a:rPr lang="en-US" dirty="0" smtClean="0"/>
              <a:t>Columbus, Ohio:  Prentice Hall.</a:t>
            </a:r>
          </a:p>
          <a:p>
            <a:pPr marL="420624" indent="-384048" fontAlgn="auto">
              <a:spcAft>
                <a:spcPts val="0"/>
              </a:spcAft>
              <a:buFont typeface="Wingdings 2"/>
              <a:buChar char=""/>
              <a:defRPr/>
            </a:pPr>
            <a:endParaRPr lang="en-US" i="1" dirty="0" smtClean="0"/>
          </a:p>
          <a:p>
            <a:pPr marL="420624" indent="-384048" fontAlgn="auto">
              <a:spcAft>
                <a:spcPts val="0"/>
              </a:spcAft>
              <a:buFont typeface="Wingdings 2"/>
              <a:buChar char=""/>
              <a:defRPr/>
            </a:pPr>
            <a:r>
              <a:rPr lang="en-US" dirty="0" smtClean="0"/>
              <a:t>Strokes Jr., S.L. (1995).  Rewards and Recognition for Teams.  </a:t>
            </a:r>
            <a:r>
              <a:rPr lang="en-US" i="1" dirty="0" smtClean="0"/>
              <a:t>Information Systems Management </a:t>
            </a:r>
            <a:r>
              <a:rPr lang="en-US" dirty="0" smtClean="0"/>
              <a:t>,12(3), 61-66.</a:t>
            </a:r>
          </a:p>
          <a:p>
            <a:pPr marL="420624" indent="-384048" fontAlgn="auto">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Need for a Team</a:t>
            </a:r>
            <a:endParaRPr lang="en-US" dirty="0"/>
          </a:p>
        </p:txBody>
      </p:sp>
      <p:sp>
        <p:nvSpPr>
          <p:cNvPr id="3" name="Content Placeholder 2"/>
          <p:cNvSpPr>
            <a:spLocks noGrp="1"/>
          </p:cNvSpPr>
          <p:nvPr>
            <p:ph idx="1"/>
          </p:nvPr>
        </p:nvSpPr>
        <p:spPr/>
        <p:txBody>
          <a:bodyPr>
            <a:normAutofit fontScale="92500"/>
          </a:bodyPr>
          <a:lstStyle/>
          <a:p>
            <a:pPr marL="420624" indent="-384048" fontAlgn="auto">
              <a:spcAft>
                <a:spcPts val="0"/>
              </a:spcAft>
              <a:buFont typeface="Wingdings 2"/>
              <a:buChar char=""/>
              <a:defRPr/>
            </a:pPr>
            <a:r>
              <a:rPr lang="en-US" dirty="0" smtClean="0"/>
              <a:t>Why do companies use teams?</a:t>
            </a:r>
          </a:p>
          <a:p>
            <a:pPr marL="722376" lvl="1" indent="-274320" fontAlgn="auto">
              <a:spcAft>
                <a:spcPts val="0"/>
              </a:spcAft>
              <a:buFont typeface="Wingdings 2"/>
              <a:buChar char=""/>
              <a:defRPr/>
            </a:pPr>
            <a:r>
              <a:rPr lang="en-US" dirty="0" smtClean="0"/>
              <a:t>Satisfies the human social need to belong</a:t>
            </a:r>
          </a:p>
          <a:p>
            <a:pPr marL="722376" lvl="1" indent="-274320" fontAlgn="auto">
              <a:spcAft>
                <a:spcPts val="0"/>
              </a:spcAft>
              <a:buFont typeface="Wingdings 2"/>
              <a:buChar char=""/>
              <a:defRPr/>
            </a:pPr>
            <a:r>
              <a:rPr lang="en-US" dirty="0" smtClean="0"/>
              <a:t>Two heads are better than one</a:t>
            </a:r>
          </a:p>
          <a:p>
            <a:pPr marL="722376" lvl="1" indent="-274320" fontAlgn="auto">
              <a:spcAft>
                <a:spcPts val="0"/>
              </a:spcAft>
              <a:buFont typeface="Wingdings 2"/>
              <a:buChar char=""/>
              <a:defRPr/>
            </a:pPr>
            <a:r>
              <a:rPr lang="en-US" dirty="0" smtClean="0"/>
              <a:t>The whole can be greater than the sum of its parts</a:t>
            </a:r>
          </a:p>
          <a:p>
            <a:pPr marL="722376" lvl="1" indent="-274320" fontAlgn="auto">
              <a:spcAft>
                <a:spcPts val="0"/>
              </a:spcAft>
              <a:buFont typeface="Wingdings 2"/>
              <a:buChar char=""/>
              <a:defRPr/>
            </a:pPr>
            <a:r>
              <a:rPr lang="en-US" dirty="0" smtClean="0"/>
              <a:t>Team members build trust and want to help each other</a:t>
            </a:r>
          </a:p>
          <a:p>
            <a:pPr marL="722376" lvl="1" indent="-274320" fontAlgn="auto">
              <a:spcAft>
                <a:spcPts val="0"/>
              </a:spcAft>
              <a:buFont typeface="Wingdings 2"/>
              <a:buChar char=""/>
              <a:defRPr/>
            </a:pPr>
            <a:r>
              <a:rPr lang="en-US" dirty="0" smtClean="0"/>
              <a:t>Promotes better communication</a:t>
            </a:r>
          </a:p>
          <a:p>
            <a:pPr marL="722376" lvl="1" indent="-274320" fontAlgn="auto">
              <a:spcAft>
                <a:spcPts val="0"/>
              </a:spcAft>
              <a:buFont typeface="Wingdings 2"/>
              <a:buChar char=""/>
              <a:defRPr/>
            </a:pPr>
            <a:r>
              <a:rPr lang="en-US" dirty="0" smtClean="0"/>
              <a:t>Multiplies the potential of individual members</a:t>
            </a:r>
          </a:p>
          <a:p>
            <a:pPr marL="722376" lvl="1" indent="-274320" fontAlgn="auto">
              <a:spcAft>
                <a:spcPts val="0"/>
              </a:spcAft>
              <a:buFont typeface="Wingdings 2"/>
              <a:buChar char=""/>
              <a:defRPr/>
            </a:pPr>
            <a:r>
              <a:rPr lang="en-US" dirty="0" smtClean="0"/>
              <a:t>Produces positive peer pressure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dissolve">
                                      <p:cBhvr>
                                        <p:cTn id="13" dur="500"/>
                                        <p:tgtEl>
                                          <p:spTgt spid="3">
                                            <p:txEl>
                                              <p:pRg st="3" end="3"/>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dissolve">
                                      <p:cBhvr>
                                        <p:cTn id="16" dur="500"/>
                                        <p:tgtEl>
                                          <p:spTgt spid="3">
                                            <p:txEl>
                                              <p:pRg st="4" end="4"/>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dissolve">
                                      <p:cBhvr>
                                        <p:cTn id="19" dur="500"/>
                                        <p:tgtEl>
                                          <p:spTgt spid="3">
                                            <p:txEl>
                                              <p:pRg st="5" end="5"/>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dissolve">
                                      <p:cBhvr>
                                        <p:cTn id="22" dur="500"/>
                                        <p:tgtEl>
                                          <p:spTgt spid="3">
                                            <p:txEl>
                                              <p:pRg st="6" end="6"/>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dissolve">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Purpose of a Team</a:t>
            </a:r>
            <a:endParaRPr lang="en-US" dirty="0"/>
          </a:p>
        </p:txBody>
      </p:sp>
      <p:sp>
        <p:nvSpPr>
          <p:cNvPr id="22530" name="Content Placeholder 2"/>
          <p:cNvSpPr>
            <a:spLocks noGrp="1"/>
          </p:cNvSpPr>
          <p:nvPr>
            <p:ph idx="1"/>
          </p:nvPr>
        </p:nvSpPr>
        <p:spPr/>
        <p:txBody>
          <a:bodyPr/>
          <a:lstStyle/>
          <a:p>
            <a:r>
              <a:rPr lang="en-US" smtClean="0"/>
              <a:t>Provides a framework that will increase the ability of employees to participate in planning, problem solving, and decision making.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Forming a Team</a:t>
            </a:r>
            <a:endParaRPr lang="en-US" dirty="0"/>
          </a:p>
        </p:txBody>
      </p:sp>
      <p:sp>
        <p:nvSpPr>
          <p:cNvPr id="24578" name="Content Placeholder 2"/>
          <p:cNvSpPr>
            <a:spLocks noGrp="1"/>
          </p:cNvSpPr>
          <p:nvPr>
            <p:ph idx="1"/>
          </p:nvPr>
        </p:nvSpPr>
        <p:spPr/>
        <p:txBody>
          <a:bodyPr/>
          <a:lstStyle/>
          <a:p>
            <a:r>
              <a:rPr lang="en-US" smtClean="0"/>
              <a:t>Makeup </a:t>
            </a:r>
          </a:p>
          <a:p>
            <a:pPr lvl="1"/>
            <a:r>
              <a:rPr lang="en-US" smtClean="0"/>
              <a:t>Should be composed of people who are most likely going to be able to satisfy the team’s mission effectively.</a:t>
            </a:r>
          </a:p>
          <a:p>
            <a:pPr lvl="1"/>
            <a:r>
              <a:rPr lang="en-US" smtClean="0"/>
              <a:t>Commitment to the team and its purpose.</a:t>
            </a:r>
          </a:p>
          <a:p>
            <a:pPr lvl="1"/>
            <a:r>
              <a:rPr lang="en-US" smtClean="0"/>
              <a:t>Diversity of skills and personalities.</a:t>
            </a:r>
          </a:p>
          <a:p>
            <a:pPr lvl="1">
              <a:buFont typeface="Wingdings 2" pitchFamily="18" charset="2"/>
              <a:buNone/>
            </a:pPr>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Character Traits &amp; Teamwork	</a:t>
            </a:r>
            <a:endParaRPr lang="en-US" dirty="0"/>
          </a:p>
        </p:txBody>
      </p:sp>
      <p:sp>
        <p:nvSpPr>
          <p:cNvPr id="3" name="Content Placeholder 2"/>
          <p:cNvSpPr>
            <a:spLocks noGrp="1"/>
          </p:cNvSpPr>
          <p:nvPr>
            <p:ph idx="1"/>
          </p:nvPr>
        </p:nvSpPr>
        <p:spPr/>
        <p:txBody>
          <a:bodyPr/>
          <a:lstStyle/>
          <a:p>
            <a:r>
              <a:rPr lang="en-US" smtClean="0"/>
              <a:t>What are some traits that can contribute to the success of a team?</a:t>
            </a:r>
          </a:p>
          <a:p>
            <a:pPr>
              <a:buFont typeface="Wingdings 2" pitchFamily="18" charset="2"/>
              <a:buNone/>
            </a:pPr>
            <a:endParaRPr lang="en-US" smtClean="0"/>
          </a:p>
          <a:p>
            <a:pPr lvl="1">
              <a:buFont typeface="Wingdings 2" pitchFamily="18" charset="2"/>
              <a:buNone/>
            </a:pPr>
            <a:r>
              <a:rPr lang="en-US" smtClean="0"/>
              <a:t>Honesty/integrity	Initiative</a:t>
            </a:r>
          </a:p>
          <a:p>
            <a:pPr lvl="1">
              <a:buFont typeface="Wingdings 2" pitchFamily="18" charset="2"/>
              <a:buNone/>
            </a:pPr>
            <a:r>
              <a:rPr lang="en-US" smtClean="0"/>
              <a:t>Selflessness		Patience</a:t>
            </a:r>
          </a:p>
          <a:p>
            <a:pPr lvl="1">
              <a:buFont typeface="Wingdings 2" pitchFamily="18" charset="2"/>
              <a:buNone/>
            </a:pPr>
            <a:r>
              <a:rPr lang="en-US" smtClean="0"/>
              <a:t>Dependability		Resourcefulness</a:t>
            </a:r>
          </a:p>
          <a:p>
            <a:pPr lvl="1">
              <a:buFont typeface="Wingdings 2" pitchFamily="18" charset="2"/>
              <a:buNone/>
            </a:pPr>
            <a:r>
              <a:rPr lang="en-US" smtClean="0"/>
              <a:t>Enthusiasm		Punctuality	</a:t>
            </a:r>
          </a:p>
          <a:p>
            <a:pPr lvl="1">
              <a:buFont typeface="Wingdings 2" pitchFamily="18" charset="2"/>
              <a:buNone/>
            </a:pPr>
            <a:r>
              <a:rPr lang="en-US" smtClean="0"/>
              <a:t>Responsibility		Tolerance/sensitivity</a:t>
            </a:r>
          </a:p>
          <a:p>
            <a:pPr lvl="1">
              <a:buFont typeface="Wingdings 2" pitchFamily="18" charset="2"/>
              <a:buNone/>
            </a:pPr>
            <a:r>
              <a:rPr lang="en-US" smtClean="0"/>
              <a:t>Cooperativeness	Perseverance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dissolve">
                                      <p:cBhvr>
                                        <p:cTn id="10" dur="500"/>
                                        <p:tgtEl>
                                          <p:spTgt spid="3">
                                            <p:txEl>
                                              <p:pRg st="3" end="3"/>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dissolve">
                                      <p:cBhvr>
                                        <p:cTn id="13" dur="500"/>
                                        <p:tgtEl>
                                          <p:spTgt spid="3">
                                            <p:txEl>
                                              <p:pRg st="4" end="4"/>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dissolve">
                                      <p:cBhvr>
                                        <p:cTn id="16" dur="500"/>
                                        <p:tgtEl>
                                          <p:spTgt spid="3">
                                            <p:txEl>
                                              <p:pRg st="5" end="5"/>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dissolve">
                                      <p:cBhvr>
                                        <p:cTn id="19" dur="500"/>
                                        <p:tgtEl>
                                          <p:spTgt spid="3">
                                            <p:txEl>
                                              <p:pRg st="6" end="6"/>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dissolv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Forming a Team	</a:t>
            </a:r>
            <a:endParaRPr lang="en-US" dirty="0"/>
          </a:p>
        </p:txBody>
      </p:sp>
      <p:sp>
        <p:nvSpPr>
          <p:cNvPr id="28674" name="Content Placeholder 2"/>
          <p:cNvSpPr>
            <a:spLocks noGrp="1"/>
          </p:cNvSpPr>
          <p:nvPr>
            <p:ph idx="1"/>
          </p:nvPr>
        </p:nvSpPr>
        <p:spPr/>
        <p:txBody>
          <a:bodyPr/>
          <a:lstStyle/>
          <a:p>
            <a:r>
              <a:rPr lang="en-US" smtClean="0"/>
              <a:t>Roles and Responsibilities</a:t>
            </a:r>
          </a:p>
          <a:p>
            <a:pPr lvl="1"/>
            <a:r>
              <a:rPr lang="en-US" smtClean="0"/>
              <a:t>Team Leader</a:t>
            </a:r>
          </a:p>
          <a:p>
            <a:pPr lvl="1"/>
            <a:r>
              <a:rPr lang="en-US" smtClean="0"/>
              <a:t>Team Recorder</a:t>
            </a:r>
          </a:p>
          <a:p>
            <a:pPr lvl="1"/>
            <a:r>
              <a:rPr lang="en-US" smtClean="0"/>
              <a:t>Team Quality Advisor</a:t>
            </a:r>
          </a:p>
          <a:p>
            <a:pPr lvl="1"/>
            <a:r>
              <a:rPr lang="en-US" smtClean="0"/>
              <a:t>Team Member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reflection blurRad="6350" stA="55000" endA="300" endPos="45500" dir="5400000" sy="-100000" algn="bl" rotWithShape="0"/>
                </a:effectLst>
              </a:rPr>
              <a:t>Forming a Team</a:t>
            </a:r>
            <a:endParaRPr lang="en-US" dirty="0"/>
          </a:p>
        </p:txBody>
      </p:sp>
      <p:sp>
        <p:nvSpPr>
          <p:cNvPr id="30722" name="Content Placeholder 2"/>
          <p:cNvSpPr>
            <a:spLocks noGrp="1"/>
          </p:cNvSpPr>
          <p:nvPr>
            <p:ph idx="1"/>
          </p:nvPr>
        </p:nvSpPr>
        <p:spPr/>
        <p:txBody>
          <a:bodyPr/>
          <a:lstStyle/>
          <a:p>
            <a:r>
              <a:rPr lang="en-US" smtClean="0"/>
              <a:t>Team Leader</a:t>
            </a:r>
          </a:p>
          <a:p>
            <a:pPr lvl="1"/>
            <a:r>
              <a:rPr lang="en-US" smtClean="0"/>
              <a:t>Official contact between the team and the rest of the organization</a:t>
            </a:r>
          </a:p>
          <a:p>
            <a:pPr lvl="1"/>
            <a:r>
              <a:rPr lang="en-US" smtClean="0"/>
              <a:t>Official record keeper </a:t>
            </a:r>
          </a:p>
          <a:p>
            <a:pPr lvl="1"/>
            <a:r>
              <a:rPr lang="en-US" smtClean="0"/>
              <a:t>Serve as a team member</a:t>
            </a:r>
          </a:p>
          <a:p>
            <a:pPr lvl="1"/>
            <a:r>
              <a:rPr lang="en-US" smtClean="0"/>
              <a:t>Implement team recommendation</a:t>
            </a:r>
          </a:p>
          <a:p>
            <a:pPr lvl="1"/>
            <a:r>
              <a:rPr lang="en-US" smtClean="0"/>
              <a:t>Will be the “coach” for the rest of the team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1140</TotalTime>
  <Words>1613</Words>
  <Application>Microsoft Office PowerPoint</Application>
  <PresentationFormat>On-screen Show (4:3)</PresentationFormat>
  <Paragraphs>244</Paragraphs>
  <Slides>33</Slides>
  <Notes>33</Notes>
  <HiddenSlides>0</HiddenSlides>
  <MMClips>0</MMClips>
  <ScaleCrop>false</ScaleCrop>
  <HeadingPairs>
    <vt:vector size="6" baseType="variant">
      <vt:variant>
        <vt:lpstr>Fonts Used</vt:lpstr>
      </vt:variant>
      <vt:variant>
        <vt:i4>4</vt:i4>
      </vt:variant>
      <vt:variant>
        <vt:lpstr>Design Template</vt:lpstr>
      </vt:variant>
      <vt:variant>
        <vt:i4>6</vt:i4>
      </vt:variant>
      <vt:variant>
        <vt:lpstr>Slide Titles</vt:lpstr>
      </vt:variant>
      <vt:variant>
        <vt:i4>33</vt:i4>
      </vt:variant>
    </vt:vector>
  </HeadingPairs>
  <TitlesOfParts>
    <vt:vector size="43" baseType="lpstr">
      <vt:lpstr>Arial</vt:lpstr>
      <vt:lpstr>Franklin Gothic Book</vt:lpstr>
      <vt:lpstr>Wingdings 2</vt:lpstr>
      <vt:lpstr>Calibri</vt:lpstr>
      <vt:lpstr>Technic</vt:lpstr>
      <vt:lpstr>Technic</vt:lpstr>
      <vt:lpstr>Technic</vt:lpstr>
      <vt:lpstr>Technic</vt:lpstr>
      <vt:lpstr>Technic</vt:lpstr>
      <vt:lpstr>Technic</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Building and Teamwork</dc:title>
  <dc:creator>HP Authorized Customer</dc:creator>
  <cp:lastModifiedBy>013150</cp:lastModifiedBy>
  <cp:revision>85</cp:revision>
  <dcterms:created xsi:type="dcterms:W3CDTF">2010-02-21T17:16:51Z</dcterms:created>
  <dcterms:modified xsi:type="dcterms:W3CDTF">2010-02-24T17:29:30Z</dcterms:modified>
</cp:coreProperties>
</file>